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6" r:id="rId7"/>
    <p:sldId id="277" r:id="rId8"/>
    <p:sldId id="278" r:id="rId9"/>
    <p:sldId id="279" r:id="rId10"/>
    <p:sldId id="280" r:id="rId11"/>
    <p:sldId id="281" r:id="rId12"/>
    <p:sldId id="283" r:id="rId13"/>
    <p:sldId id="284" r:id="rId14"/>
    <p:sldId id="285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923C"/>
    <a:srgbClr val="9F7831"/>
    <a:srgbClr val="A77E33"/>
    <a:srgbClr val="284480"/>
    <a:srgbClr val="284D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115" d="100"/>
          <a:sy n="115" d="100"/>
        </p:scale>
        <p:origin x="153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899CF3-0F00-4C67-9F88-D82BA5D5C88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CA4469-90B7-4BF2-BAC8-60BE2B699C94}">
      <dgm:prSet phldrT="[Text]" custT="1"/>
      <dgm:spPr>
        <a:xfrm>
          <a:off x="0" y="56321"/>
          <a:ext cx="3203971" cy="532768"/>
        </a:xfrm>
        <a:prstGeom prst="rect">
          <a:avLst/>
        </a:prstGeom>
        <a:solidFill>
          <a:srgbClr val="C2923C"/>
        </a:solidFill>
        <a:ln w="19050" cap="rnd" cmpd="sng" algn="ctr">
          <a:solidFill>
            <a:srgbClr val="A77E33"/>
          </a:solidFill>
          <a:prstDash val="solid"/>
        </a:ln>
        <a:effectLst/>
      </dgm:spPr>
      <dgm:t>
        <a:bodyPr/>
        <a:lstStyle/>
        <a:p>
          <a:r>
            <a:rPr lang="mk-MK" sz="16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Концепт соработник</a:t>
          </a:r>
          <a:endParaRPr lang="en-US" sz="1600" dirty="0">
            <a:solidFill>
              <a:srgbClr val="FF000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55E461F-577D-4AB1-A524-BE5A4FCF755C}" type="parTrans" cxnId="{C05655A9-9BAD-4DDC-AB04-8B3F490CAFD9}">
      <dgm:prSet/>
      <dgm:spPr/>
      <dgm:t>
        <a:bodyPr/>
        <a:lstStyle/>
        <a:p>
          <a:endParaRPr lang="en-US"/>
        </a:p>
      </dgm:t>
    </dgm:pt>
    <dgm:pt modelId="{A16A16E5-D303-4906-9868-0F1FC6F45BC7}" type="sibTrans" cxnId="{C05655A9-9BAD-4DDC-AB04-8B3F490CAFD9}">
      <dgm:prSet/>
      <dgm:spPr/>
      <dgm:t>
        <a:bodyPr/>
        <a:lstStyle/>
        <a:p>
          <a:endParaRPr lang="en-US"/>
        </a:p>
      </dgm:t>
    </dgm:pt>
    <dgm:pt modelId="{AF7DC294-6910-4D3C-92BA-30A7BE8161E6}">
      <dgm:prSet phldrT="[Text]" custT="1"/>
      <dgm:spPr>
        <a:xfrm>
          <a:off x="3655814" y="53217"/>
          <a:ext cx="3203971" cy="709104"/>
        </a:xfrm>
        <a:prstGeom prst="rect">
          <a:avLst/>
        </a:prstGeom>
        <a:solidFill>
          <a:srgbClr val="C2923C"/>
        </a:solidFill>
        <a:ln w="19050" cap="rnd" cmpd="sng" algn="ctr">
          <a:solidFill>
            <a:srgbClr val="A77E33"/>
          </a:solidFill>
          <a:prstDash val="solid"/>
        </a:ln>
        <a:effectLst/>
      </dgm:spPr>
      <dgm:t>
        <a:bodyPr/>
        <a:lstStyle/>
        <a:p>
          <a:r>
            <a:rPr lang="mk-MK" sz="16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Обезбедување на доказ од надлежен суд/институција </a:t>
          </a:r>
          <a:endParaRPr lang="en-US" sz="1600" dirty="0">
            <a:solidFill>
              <a:srgbClr val="FF000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2981D01-57EA-48D8-BD0D-604D4C0CCA23}" type="parTrans" cxnId="{34CBF340-6DEC-4FB6-A8E9-15365B1C65B5}">
      <dgm:prSet/>
      <dgm:spPr/>
      <dgm:t>
        <a:bodyPr/>
        <a:lstStyle/>
        <a:p>
          <a:endParaRPr lang="en-US"/>
        </a:p>
      </dgm:t>
    </dgm:pt>
    <dgm:pt modelId="{3A7515AD-6845-4CF9-994D-1A8D8E293F99}" type="sibTrans" cxnId="{34CBF340-6DEC-4FB6-A8E9-15365B1C65B5}">
      <dgm:prSet/>
      <dgm:spPr/>
      <dgm:t>
        <a:bodyPr/>
        <a:lstStyle/>
        <a:p>
          <a:endParaRPr lang="en-US"/>
        </a:p>
      </dgm:t>
    </dgm:pt>
    <dgm:pt modelId="{6F8B635C-A6AB-4431-95E6-2CB76020E070}">
      <dgm:prSet phldrT="[Text]" custT="1"/>
      <dgm:spPr>
        <a:xfrm>
          <a:off x="3663455" y="748707"/>
          <a:ext cx="3188688" cy="4100153"/>
        </a:xfrm>
        <a:prstGeom prst="rect">
          <a:avLst/>
        </a:prstGeom>
        <a:solidFill>
          <a:schemeClr val="bg2">
            <a:lumMod val="90000"/>
            <a:alpha val="90000"/>
          </a:schemeClr>
        </a:solidFill>
        <a:ln w="19050" cap="rnd" cmpd="sng" algn="ctr">
          <a:solidFill>
            <a:srgbClr val="B0151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r>
            <a:rPr lang="mk-MK" sz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Народна банка, по службена должност  обезбедува доказ за одговорното лице (резидент-државјанин на РСМ) за (не) изреченa правосилна судска пресуда на безусловна казна затвор над шест месеци, сѐ додека траат правните последици од пресудата. (*за секој вид на кривично дело, не само за кривични дела од областа на финансиите)</a:t>
          </a:r>
          <a:endParaRPr lang="en-US" sz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0929437-19F2-4D19-A2BD-B7A9214879EE}" type="parTrans" cxnId="{95D86C68-C80E-4255-8D87-D2189E268669}">
      <dgm:prSet/>
      <dgm:spPr/>
      <dgm:t>
        <a:bodyPr/>
        <a:lstStyle/>
        <a:p>
          <a:endParaRPr lang="en-US"/>
        </a:p>
      </dgm:t>
    </dgm:pt>
    <dgm:pt modelId="{82B6A2EA-C36D-4E03-9DA2-A9BCCF381525}" type="sibTrans" cxnId="{95D86C68-C80E-4255-8D87-D2189E268669}">
      <dgm:prSet/>
      <dgm:spPr/>
      <dgm:t>
        <a:bodyPr/>
        <a:lstStyle/>
        <a:p>
          <a:endParaRPr lang="en-US"/>
        </a:p>
      </dgm:t>
    </dgm:pt>
    <dgm:pt modelId="{C2BCDD19-B14C-4851-859C-958487E8EB4A}">
      <dgm:prSet phldrT="[Text]" custT="1"/>
      <dgm:spPr>
        <a:xfrm>
          <a:off x="7311628" y="60024"/>
          <a:ext cx="3203971" cy="532768"/>
        </a:xfrm>
        <a:prstGeom prst="rect">
          <a:avLst/>
        </a:prstGeom>
        <a:solidFill>
          <a:srgbClr val="C2923C"/>
        </a:solidFill>
        <a:ln w="19050" cap="rnd" cmpd="sng" algn="ctr">
          <a:solidFill>
            <a:srgbClr val="A77E33"/>
          </a:solidFill>
          <a:prstDash val="solid"/>
        </a:ln>
        <a:effectLst/>
      </dgm:spPr>
      <dgm:t>
        <a:bodyPr/>
        <a:lstStyle/>
        <a:p>
          <a:r>
            <a:rPr lang="mk-MK" sz="16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Промена на одговорно лице</a:t>
          </a:r>
          <a:endParaRPr lang="en-US" sz="1600" dirty="0">
            <a:solidFill>
              <a:srgbClr val="FF000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B86B538-2085-4512-A0CB-F94FE5AB4EA8}" type="parTrans" cxnId="{8518B9F1-495B-4AE4-A6A7-42B18169167B}">
      <dgm:prSet/>
      <dgm:spPr/>
      <dgm:t>
        <a:bodyPr/>
        <a:lstStyle/>
        <a:p>
          <a:endParaRPr lang="en-US"/>
        </a:p>
      </dgm:t>
    </dgm:pt>
    <dgm:pt modelId="{2201EA37-BC33-4662-B86C-5280E04F9581}" type="sibTrans" cxnId="{8518B9F1-495B-4AE4-A6A7-42B18169167B}">
      <dgm:prSet/>
      <dgm:spPr/>
      <dgm:t>
        <a:bodyPr/>
        <a:lstStyle/>
        <a:p>
          <a:endParaRPr lang="en-US"/>
        </a:p>
      </dgm:t>
    </dgm:pt>
    <dgm:pt modelId="{5790DFFF-3CEC-4285-9537-BE5E1023C3F0}">
      <dgm:prSet custT="1"/>
      <dgm:spPr>
        <a:xfrm>
          <a:off x="7308342" y="592793"/>
          <a:ext cx="3203971" cy="4249260"/>
        </a:xfrm>
        <a:prstGeom prst="rect">
          <a:avLst/>
        </a:prstGeom>
        <a:solidFill>
          <a:schemeClr val="bg2">
            <a:lumMod val="90000"/>
            <a:alpha val="90000"/>
          </a:schemeClr>
        </a:solidFill>
        <a:ln w="19050" cap="rnd" cmpd="sng" algn="ctr">
          <a:solidFill>
            <a:srgbClr val="B0151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r>
            <a:rPr lang="mk-MK" sz="11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Овластениот менувач ќе треба да ја извести Народната банка </a:t>
          </a:r>
          <a:r>
            <a:rPr lang="mk-MK" sz="11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пред да направи промена на податокот за одговорното лице и да достави документација за лицето кое се предлага за одговорно лице.</a:t>
          </a:r>
          <a:r>
            <a:rPr lang="mk-MK" sz="11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endParaRPr lang="en-US" sz="11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7292ED9-AC51-4EE5-A834-D7CB7A944A55}" type="parTrans" cxnId="{99B74ABE-0A3D-4CAB-97A4-12E865170B01}">
      <dgm:prSet/>
      <dgm:spPr/>
      <dgm:t>
        <a:bodyPr/>
        <a:lstStyle/>
        <a:p>
          <a:endParaRPr lang="en-US"/>
        </a:p>
      </dgm:t>
    </dgm:pt>
    <dgm:pt modelId="{E3157CCD-B132-4B06-B460-D3D15FD188C5}" type="sibTrans" cxnId="{99B74ABE-0A3D-4CAB-97A4-12E865170B01}">
      <dgm:prSet/>
      <dgm:spPr/>
      <dgm:t>
        <a:bodyPr/>
        <a:lstStyle/>
        <a:p>
          <a:endParaRPr lang="en-US"/>
        </a:p>
      </dgm:t>
    </dgm:pt>
    <dgm:pt modelId="{162F6FD0-D883-4A2C-BBDC-C8AF48B194CD}">
      <dgm:prSet custT="1"/>
      <dgm:spPr>
        <a:xfrm>
          <a:off x="3286" y="592793"/>
          <a:ext cx="3203971" cy="4249260"/>
        </a:xfrm>
        <a:prstGeom prst="rect">
          <a:avLst/>
        </a:prstGeom>
        <a:solidFill>
          <a:schemeClr val="bg2">
            <a:lumMod val="90000"/>
            <a:alpha val="90000"/>
          </a:schemeClr>
        </a:solidFill>
        <a:ln w="19050" cap="rnd" cmpd="sng" algn="ctr">
          <a:solidFill>
            <a:srgbClr val="B0151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r>
            <a:rPr lang="mk-MK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 воведува „концептот на соработник“ за одговорното лице на овластениот менувач поради усогласување со член 153 од ЗСППФТ</a:t>
          </a:r>
          <a:r>
            <a:rPr lang="mk-MK" sz="1400" i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. </a:t>
          </a:r>
          <a:endParaRPr lang="en-US" sz="1400" i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70DAA07-30A4-4B16-A36D-EE6D79D43BC7}" type="sibTrans" cxnId="{7A165BFC-73E8-4C71-98A5-C93E533C4EC7}">
      <dgm:prSet/>
      <dgm:spPr/>
      <dgm:t>
        <a:bodyPr/>
        <a:lstStyle/>
        <a:p>
          <a:endParaRPr lang="en-US"/>
        </a:p>
      </dgm:t>
    </dgm:pt>
    <dgm:pt modelId="{74E1C9AC-3DE1-43C1-92D9-D456B487CE07}" type="parTrans" cxnId="{7A165BFC-73E8-4C71-98A5-C93E533C4EC7}">
      <dgm:prSet/>
      <dgm:spPr/>
      <dgm:t>
        <a:bodyPr/>
        <a:lstStyle/>
        <a:p>
          <a:endParaRPr lang="en-US"/>
        </a:p>
      </dgm:t>
    </dgm:pt>
    <dgm:pt modelId="{AA2AF7DC-AB36-4288-A36C-2B6541A20E68}">
      <dgm:prSet phldrT="[Text]" custT="1"/>
      <dgm:spPr>
        <a:xfrm>
          <a:off x="3663455" y="748707"/>
          <a:ext cx="3188688" cy="4100153"/>
        </a:xfrm>
        <a:solidFill>
          <a:schemeClr val="bg2">
            <a:lumMod val="90000"/>
            <a:alpha val="90000"/>
          </a:schemeClr>
        </a:solidFill>
        <a:ln w="19050" cap="rnd" cmpd="sng" algn="ctr">
          <a:solidFill>
            <a:srgbClr val="B0151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r>
            <a:rPr lang="mk-MK" sz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Доколку одговорното лице има соработник, треба да се обезбеди/достави овој доказ и за соработникот.</a:t>
          </a:r>
          <a:endParaRPr lang="en-US" sz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320269B-5120-4E01-97D3-1593F5F520B8}" type="parTrans" cxnId="{A49BDBD6-D2BE-450A-9C7A-6B67459F2AF5}">
      <dgm:prSet/>
      <dgm:spPr/>
      <dgm:t>
        <a:bodyPr/>
        <a:lstStyle/>
        <a:p>
          <a:endParaRPr lang="en-US"/>
        </a:p>
      </dgm:t>
    </dgm:pt>
    <dgm:pt modelId="{E07E0B09-7607-4B4B-9B05-8912B9252303}" type="sibTrans" cxnId="{A49BDBD6-D2BE-450A-9C7A-6B67459F2AF5}">
      <dgm:prSet/>
      <dgm:spPr/>
      <dgm:t>
        <a:bodyPr/>
        <a:lstStyle/>
        <a:p>
          <a:endParaRPr lang="en-US"/>
        </a:p>
      </dgm:t>
    </dgm:pt>
    <dgm:pt modelId="{30C3C950-123E-4D48-BA07-8B748FEA161F}">
      <dgm:prSet phldrT="[Text]" custT="1"/>
      <dgm:spPr>
        <a:xfrm>
          <a:off x="3663455" y="748707"/>
          <a:ext cx="3188688" cy="4100153"/>
        </a:xfrm>
        <a:solidFill>
          <a:schemeClr val="bg2">
            <a:lumMod val="90000"/>
            <a:alpha val="90000"/>
          </a:schemeClr>
        </a:solidFill>
        <a:ln w="19050" cap="rnd" cmpd="sng" algn="ctr">
          <a:solidFill>
            <a:srgbClr val="B0151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endParaRPr lang="en-US" sz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DD394A0-53DB-4A78-84EC-821CAEC29866}" type="parTrans" cxnId="{4B3D2832-AC4E-4F6A-8594-CB2B4D7DB362}">
      <dgm:prSet/>
      <dgm:spPr/>
      <dgm:t>
        <a:bodyPr/>
        <a:lstStyle/>
        <a:p>
          <a:endParaRPr lang="en-US"/>
        </a:p>
      </dgm:t>
    </dgm:pt>
    <dgm:pt modelId="{A1A56C31-72B6-45EF-ADE7-C5D008E8AEBE}" type="sibTrans" cxnId="{4B3D2832-AC4E-4F6A-8594-CB2B4D7DB362}">
      <dgm:prSet/>
      <dgm:spPr/>
      <dgm:t>
        <a:bodyPr/>
        <a:lstStyle/>
        <a:p>
          <a:endParaRPr lang="en-US"/>
        </a:p>
      </dgm:t>
    </dgm:pt>
    <dgm:pt modelId="{C5D2333A-815E-4468-A46A-9E2BD90B7DEF}">
      <dgm:prSet phldrT="[Text]" custT="1"/>
      <dgm:spPr>
        <a:xfrm>
          <a:off x="3663455" y="748707"/>
          <a:ext cx="3188688" cy="4100153"/>
        </a:xfrm>
        <a:solidFill>
          <a:schemeClr val="bg2">
            <a:lumMod val="90000"/>
            <a:alpha val="90000"/>
          </a:schemeClr>
        </a:solidFill>
        <a:ln w="19050" cap="rnd" cmpd="sng" algn="ctr">
          <a:solidFill>
            <a:srgbClr val="B0151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r>
            <a:rPr lang="mk-MK" sz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Овие докази за </a:t>
          </a:r>
          <a:r>
            <a:rPr lang="ru-RU" sz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одговорно лице</a:t>
          </a:r>
          <a:r>
            <a:rPr lang="en-US" sz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/</a:t>
          </a:r>
          <a:r>
            <a:rPr lang="mk-MK" sz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соработникот</a:t>
          </a:r>
          <a:r>
            <a:rPr lang="ru-RU" sz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(нерезидент-странски државјанин) ги обезбедува овластениот менувач.</a:t>
          </a:r>
          <a:endParaRPr lang="en-US" sz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3E50A11-E471-41E1-B17F-DD0841DE9624}" type="parTrans" cxnId="{C17763A2-041A-434B-B149-371D57003EC6}">
      <dgm:prSet/>
      <dgm:spPr/>
      <dgm:t>
        <a:bodyPr/>
        <a:lstStyle/>
        <a:p>
          <a:endParaRPr lang="en-US"/>
        </a:p>
      </dgm:t>
    </dgm:pt>
    <dgm:pt modelId="{C3B2722D-AA65-4776-82D2-103DF1417473}" type="sibTrans" cxnId="{C17763A2-041A-434B-B149-371D57003EC6}">
      <dgm:prSet/>
      <dgm:spPr/>
      <dgm:t>
        <a:bodyPr/>
        <a:lstStyle/>
        <a:p>
          <a:endParaRPr lang="en-US"/>
        </a:p>
      </dgm:t>
    </dgm:pt>
    <dgm:pt modelId="{A0C2CB47-E32D-4642-B591-2946A8A9BF35}">
      <dgm:prSet custT="1"/>
      <dgm:spPr/>
      <dgm:t>
        <a:bodyPr/>
        <a:lstStyle/>
        <a:p>
          <a:endParaRPr lang="en-US" sz="1200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7028F8C-3327-4342-A8FB-404B6E68A048}" type="parTrans" cxnId="{F55921E8-5E73-4160-85B4-4DE699D19DC2}">
      <dgm:prSet/>
      <dgm:spPr/>
      <dgm:t>
        <a:bodyPr/>
        <a:lstStyle/>
        <a:p>
          <a:endParaRPr lang="en-US"/>
        </a:p>
      </dgm:t>
    </dgm:pt>
    <dgm:pt modelId="{E6127D58-DEE0-45D4-9CBF-E21507BFFC79}" type="sibTrans" cxnId="{F55921E8-5E73-4160-85B4-4DE699D19DC2}">
      <dgm:prSet/>
      <dgm:spPr/>
      <dgm:t>
        <a:bodyPr/>
        <a:lstStyle/>
        <a:p>
          <a:endParaRPr lang="en-US"/>
        </a:p>
      </dgm:t>
    </dgm:pt>
    <dgm:pt modelId="{B90D03DC-B7DC-4F49-A1C5-274A63390BFC}">
      <dgm:prSet custT="1"/>
      <dgm:spPr>
        <a:xfrm>
          <a:off x="7308342" y="592793"/>
          <a:ext cx="3203971" cy="4249260"/>
        </a:xfrm>
        <a:solidFill>
          <a:schemeClr val="bg2">
            <a:lumMod val="90000"/>
            <a:alpha val="90000"/>
          </a:schemeClr>
        </a:solidFill>
        <a:ln w="19050" cap="rnd" cmpd="sng" algn="ctr">
          <a:solidFill>
            <a:srgbClr val="B0151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endParaRPr lang="en-US" sz="11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31CAA4D-2C67-4416-AAE3-F3B5A789A5DA}" type="parTrans" cxnId="{B6A66840-A2F4-431F-AA89-F431E7856BF0}">
      <dgm:prSet/>
      <dgm:spPr/>
      <dgm:t>
        <a:bodyPr/>
        <a:lstStyle/>
        <a:p>
          <a:endParaRPr lang="en-US"/>
        </a:p>
      </dgm:t>
    </dgm:pt>
    <dgm:pt modelId="{B22349C9-5528-42BA-920E-3B2B19825B01}" type="sibTrans" cxnId="{B6A66840-A2F4-431F-AA89-F431E7856BF0}">
      <dgm:prSet/>
      <dgm:spPr/>
      <dgm:t>
        <a:bodyPr/>
        <a:lstStyle/>
        <a:p>
          <a:endParaRPr lang="en-US"/>
        </a:p>
      </dgm:t>
    </dgm:pt>
    <dgm:pt modelId="{A30C8AD1-A7C9-4CB4-AA84-F4BAA14E45DC}">
      <dgm:prSet custT="1"/>
      <dgm:spPr>
        <a:xfrm>
          <a:off x="7308342" y="592793"/>
          <a:ext cx="3203971" cy="4249260"/>
        </a:xfrm>
        <a:solidFill>
          <a:schemeClr val="bg2">
            <a:lumMod val="90000"/>
            <a:alpha val="90000"/>
          </a:schemeClr>
        </a:solidFill>
        <a:ln w="19050" cap="rnd" cmpd="sng" algn="ctr">
          <a:solidFill>
            <a:srgbClr val="B0151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r>
            <a:rPr lang="mk-MK" sz="11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Доколку се утврди дека лицето не ги исполнува соодветните услови од оваа одлука, </a:t>
          </a:r>
          <a:r>
            <a:rPr lang="mk-MK" sz="1100" u="sng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Народната банка ќе го извести овластениот менувач </a:t>
          </a:r>
          <a:r>
            <a:rPr lang="mk-MK" sz="11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во рок од 15 (петнаесет) работни дена дека е потребно во рок од 30 (триесет) дена </a:t>
          </a:r>
          <a:r>
            <a:rPr lang="mk-MK" sz="1100" u="sng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да достави известување и документација </a:t>
          </a:r>
          <a:r>
            <a:rPr lang="mk-MK" sz="1100" b="1" u="sng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за ново лице </a:t>
          </a:r>
          <a:r>
            <a:rPr lang="mk-MK" sz="1100" u="sng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коешто ќе ги исполнува условите од Одлуката</a:t>
          </a:r>
          <a:r>
            <a:rPr lang="mk-MK" sz="11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.</a:t>
          </a:r>
          <a:endParaRPr lang="en-US" sz="11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D006332-42E2-410A-8ACF-E19031603A92}" type="parTrans" cxnId="{80FCCEB9-1D5C-4371-BE34-D028B390BE8A}">
      <dgm:prSet/>
      <dgm:spPr/>
      <dgm:t>
        <a:bodyPr/>
        <a:lstStyle/>
        <a:p>
          <a:endParaRPr lang="en-US"/>
        </a:p>
      </dgm:t>
    </dgm:pt>
    <dgm:pt modelId="{3310B74C-52E0-4A29-969E-47FA28E9D7EF}" type="sibTrans" cxnId="{80FCCEB9-1D5C-4371-BE34-D028B390BE8A}">
      <dgm:prSet/>
      <dgm:spPr/>
      <dgm:t>
        <a:bodyPr/>
        <a:lstStyle/>
        <a:p>
          <a:endParaRPr lang="en-US"/>
        </a:p>
      </dgm:t>
    </dgm:pt>
    <dgm:pt modelId="{91787F6F-68D2-47B7-A376-B0CE7A092BA8}">
      <dgm:prSet custT="1"/>
      <dgm:spPr>
        <a:xfrm>
          <a:off x="7308342" y="592793"/>
          <a:ext cx="3203971" cy="4249260"/>
        </a:xfrm>
        <a:solidFill>
          <a:schemeClr val="bg2">
            <a:lumMod val="90000"/>
            <a:alpha val="90000"/>
          </a:schemeClr>
        </a:solidFill>
        <a:ln w="19050" cap="rnd" cmpd="sng" algn="ctr">
          <a:solidFill>
            <a:srgbClr val="B0151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endParaRPr lang="en-US" sz="11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2668AF3-14B3-4144-A1BF-4A96245D858F}" type="sibTrans" cxnId="{020F8460-564F-4933-94F5-1164023EFB53}">
      <dgm:prSet/>
      <dgm:spPr/>
      <dgm:t>
        <a:bodyPr/>
        <a:lstStyle/>
        <a:p>
          <a:endParaRPr lang="en-US"/>
        </a:p>
      </dgm:t>
    </dgm:pt>
    <dgm:pt modelId="{667954EF-4A49-4F9B-8BAD-654758267EAE}" type="parTrans" cxnId="{020F8460-564F-4933-94F5-1164023EFB53}">
      <dgm:prSet/>
      <dgm:spPr/>
      <dgm:t>
        <a:bodyPr/>
        <a:lstStyle/>
        <a:p>
          <a:endParaRPr lang="en-US"/>
        </a:p>
      </dgm:t>
    </dgm:pt>
    <dgm:pt modelId="{CEF8B45D-4B74-4CF1-A89C-F6EF25259BA0}">
      <dgm:prSet custT="1"/>
      <dgm:spPr>
        <a:xfrm>
          <a:off x="7308342" y="592793"/>
          <a:ext cx="3203971" cy="4249260"/>
        </a:xfrm>
        <a:solidFill>
          <a:schemeClr val="bg2">
            <a:lumMod val="90000"/>
            <a:alpha val="90000"/>
          </a:schemeClr>
        </a:solidFill>
        <a:ln w="19050" cap="rnd" cmpd="sng" algn="ctr">
          <a:solidFill>
            <a:srgbClr val="B0151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r>
            <a:rPr lang="mk-MK" sz="11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Народна банка, во рок од 15 (петнаесет) работни дена ќе го извести овластениот менувач </a:t>
          </a:r>
          <a:r>
            <a:rPr lang="mk-MK" sz="1100" u="sng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дека може да ја направи промената во Централниот регистар на РСМ.</a:t>
          </a:r>
          <a:endParaRPr lang="en-US" sz="1100" u="sng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433CDC5-9358-4F33-BF7E-265BFD6C7258}" type="sibTrans" cxnId="{37F51473-8260-4075-AD93-381BBA76285C}">
      <dgm:prSet/>
      <dgm:spPr/>
      <dgm:t>
        <a:bodyPr/>
        <a:lstStyle/>
        <a:p>
          <a:endParaRPr lang="en-US"/>
        </a:p>
      </dgm:t>
    </dgm:pt>
    <dgm:pt modelId="{6FB88D41-15B0-4086-A82C-DA855594A6EA}" type="parTrans" cxnId="{37F51473-8260-4075-AD93-381BBA76285C}">
      <dgm:prSet/>
      <dgm:spPr/>
      <dgm:t>
        <a:bodyPr/>
        <a:lstStyle/>
        <a:p>
          <a:endParaRPr lang="en-US"/>
        </a:p>
      </dgm:t>
    </dgm:pt>
    <dgm:pt modelId="{E51AE993-D61F-4EAE-BE9A-75F35F3DBDEC}">
      <dgm:prSet custT="1"/>
      <dgm:spPr>
        <a:xfrm>
          <a:off x="7308342" y="592793"/>
          <a:ext cx="3203971" cy="4249260"/>
        </a:xfrm>
        <a:solidFill>
          <a:schemeClr val="bg2">
            <a:lumMod val="90000"/>
            <a:alpha val="90000"/>
          </a:schemeClr>
        </a:solidFill>
        <a:ln w="19050" cap="rnd" cmpd="sng" algn="ctr">
          <a:solidFill>
            <a:srgbClr val="B0151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endParaRPr lang="en-US" sz="11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F4C788F-C1A4-49CC-985A-CD762B645B1B}" type="sibTrans" cxnId="{6F0660FA-2AF1-4D7F-A477-76AE8A7CC130}">
      <dgm:prSet/>
      <dgm:spPr/>
      <dgm:t>
        <a:bodyPr/>
        <a:lstStyle/>
        <a:p>
          <a:endParaRPr lang="en-US"/>
        </a:p>
      </dgm:t>
    </dgm:pt>
    <dgm:pt modelId="{F2DA16DC-33D8-489A-8A6B-1B889F0E3DF2}" type="parTrans" cxnId="{6F0660FA-2AF1-4D7F-A477-76AE8A7CC130}">
      <dgm:prSet/>
      <dgm:spPr/>
      <dgm:t>
        <a:bodyPr/>
        <a:lstStyle/>
        <a:p>
          <a:endParaRPr lang="en-US"/>
        </a:p>
      </dgm:t>
    </dgm:pt>
    <dgm:pt modelId="{A610D6C2-9C54-4677-BC22-0D351214ACF8}">
      <dgm:prSet custT="1"/>
      <dgm:spPr>
        <a:xfrm>
          <a:off x="7308342" y="592793"/>
          <a:ext cx="3203971" cy="4249260"/>
        </a:xfrm>
        <a:solidFill>
          <a:schemeClr val="bg2">
            <a:lumMod val="90000"/>
            <a:alpha val="90000"/>
          </a:schemeClr>
        </a:solidFill>
        <a:ln w="19050" cap="rnd" cmpd="sng" algn="ctr">
          <a:solidFill>
            <a:srgbClr val="B0151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endParaRPr lang="en-US" sz="11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AFA777A-6E22-4872-9822-A4FB75043EAE}" type="sibTrans" cxnId="{96612695-6687-46CC-AF98-D5245D5FB40E}">
      <dgm:prSet/>
      <dgm:spPr/>
      <dgm:t>
        <a:bodyPr/>
        <a:lstStyle/>
        <a:p>
          <a:endParaRPr lang="en-US"/>
        </a:p>
      </dgm:t>
    </dgm:pt>
    <dgm:pt modelId="{C2353104-1A89-4DD7-9B88-A6B579509286}" type="parTrans" cxnId="{96612695-6687-46CC-AF98-D5245D5FB40E}">
      <dgm:prSet/>
      <dgm:spPr/>
      <dgm:t>
        <a:bodyPr/>
        <a:lstStyle/>
        <a:p>
          <a:endParaRPr lang="en-US"/>
        </a:p>
      </dgm:t>
    </dgm:pt>
    <dgm:pt modelId="{C5BCCC88-580F-491F-AB28-F082BDCDAAE6}">
      <dgm:prSet custT="1"/>
      <dgm:spPr>
        <a:xfrm>
          <a:off x="3286" y="592793"/>
          <a:ext cx="3203971" cy="4249260"/>
        </a:xfrm>
        <a:solidFill>
          <a:schemeClr val="bg2">
            <a:lumMod val="90000"/>
            <a:alpha val="90000"/>
          </a:schemeClr>
        </a:solidFill>
        <a:ln w="19050" cap="rnd" cmpd="sng" algn="ctr">
          <a:solidFill>
            <a:srgbClr val="B0151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endParaRPr lang="en-US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477A530-C807-4B4F-8090-3BBA42E28DFA}" type="parTrans" cxnId="{7AFB9D4A-4361-4350-B169-76658AC79090}">
      <dgm:prSet/>
      <dgm:spPr/>
      <dgm:t>
        <a:bodyPr/>
        <a:lstStyle/>
        <a:p>
          <a:endParaRPr lang="en-US"/>
        </a:p>
      </dgm:t>
    </dgm:pt>
    <dgm:pt modelId="{95743DD0-3D68-403B-8DD6-F77C1992CA82}" type="sibTrans" cxnId="{7AFB9D4A-4361-4350-B169-76658AC79090}">
      <dgm:prSet/>
      <dgm:spPr/>
      <dgm:t>
        <a:bodyPr/>
        <a:lstStyle/>
        <a:p>
          <a:endParaRPr lang="en-US"/>
        </a:p>
      </dgm:t>
    </dgm:pt>
    <dgm:pt modelId="{9884C546-3D59-49F6-B1FD-DF513DFA190A}">
      <dgm:prSet custT="1"/>
      <dgm:spPr/>
      <dgm:t>
        <a:bodyPr/>
        <a:lstStyle/>
        <a:p>
          <a:pPr algn="just"/>
          <a:r>
            <a:rPr lang="ru-RU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„Соработник“</a:t>
          </a:r>
          <a:r>
            <a:rPr lang="ru-RU" sz="1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е физичко лице коешто заедно со физичкото лице кое е одговорно лице на подносителот на барањето, директно или индиректно и/или преку договор, остварува контрола врз домашно или странско трговско друштво.</a:t>
          </a:r>
          <a:endParaRPr lang="en-US" sz="1400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E8533E1-6CE3-4C58-BBE9-1F2285BDEF19}" type="parTrans" cxnId="{60EF1D99-BD73-4448-A85C-86A5F8694E44}">
      <dgm:prSet/>
      <dgm:spPr/>
      <dgm:t>
        <a:bodyPr/>
        <a:lstStyle/>
        <a:p>
          <a:endParaRPr lang="en-US"/>
        </a:p>
      </dgm:t>
    </dgm:pt>
    <dgm:pt modelId="{77CA89EB-4BB4-4B0B-AD77-09A5886F6214}" type="sibTrans" cxnId="{60EF1D99-BD73-4448-A85C-86A5F8694E44}">
      <dgm:prSet/>
      <dgm:spPr/>
      <dgm:t>
        <a:bodyPr/>
        <a:lstStyle/>
        <a:p>
          <a:endParaRPr lang="en-US"/>
        </a:p>
      </dgm:t>
    </dgm:pt>
    <dgm:pt modelId="{D318A5F7-DC44-4806-BC90-CD6CF9873197}">
      <dgm:prSet custT="1"/>
      <dgm:spPr>
        <a:xfrm>
          <a:off x="3286" y="592793"/>
          <a:ext cx="3203971" cy="4249260"/>
        </a:xfrm>
        <a:solidFill>
          <a:schemeClr val="bg2">
            <a:lumMod val="90000"/>
            <a:alpha val="90000"/>
          </a:schemeClr>
        </a:solidFill>
        <a:ln w="19050" cap="rnd" cmpd="sng" algn="ctr">
          <a:solidFill>
            <a:srgbClr val="B0151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endParaRPr lang="en-US" sz="1400" i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FA60492-7CDC-453B-B72D-8EEB94605573}" type="parTrans" cxnId="{4FA83749-AE02-4E31-9613-ACA47E30153A}">
      <dgm:prSet/>
      <dgm:spPr/>
      <dgm:t>
        <a:bodyPr/>
        <a:lstStyle/>
        <a:p>
          <a:endParaRPr lang="en-US"/>
        </a:p>
      </dgm:t>
    </dgm:pt>
    <dgm:pt modelId="{6F3B6782-71EC-4F2E-BDC4-03C7E1E43075}" type="sibTrans" cxnId="{4FA83749-AE02-4E31-9613-ACA47E30153A}">
      <dgm:prSet/>
      <dgm:spPr/>
      <dgm:t>
        <a:bodyPr/>
        <a:lstStyle/>
        <a:p>
          <a:endParaRPr lang="en-US"/>
        </a:p>
      </dgm:t>
    </dgm:pt>
    <dgm:pt modelId="{A04337DB-42A6-482C-8B60-E464FC166FF4}" type="pres">
      <dgm:prSet presAssocID="{71899CF3-0F00-4C67-9F88-D82BA5D5C88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8AFC325-B1E3-4C50-8833-4A8C25245691}" type="pres">
      <dgm:prSet presAssocID="{CCCA4469-90B7-4BF2-BAC8-60BE2B699C94}" presName="composite" presStyleCnt="0"/>
      <dgm:spPr/>
    </dgm:pt>
    <dgm:pt modelId="{AC916873-5F68-4E22-82C6-AFB83144F957}" type="pres">
      <dgm:prSet presAssocID="{CCCA4469-90B7-4BF2-BAC8-60BE2B699C94}" presName="parTx" presStyleLbl="alignNode1" presStyleIdx="0" presStyleCnt="3" custLinFactNeighborX="-103" custLinFactNeighborY="-6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944ED1-2F79-4F18-8877-3FF2873CE0FD}" type="pres">
      <dgm:prSet presAssocID="{CCCA4469-90B7-4BF2-BAC8-60BE2B699C94}" presName="desTx" presStyleLbl="alignAccFollowNode1" presStyleIdx="0" presStyleCnt="3" custScaleY="10000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77042D2-2610-4F45-9EA3-DED5D454D337}" type="pres">
      <dgm:prSet presAssocID="{A16A16E5-D303-4906-9868-0F1FC6F45BC7}" presName="space" presStyleCnt="0"/>
      <dgm:spPr/>
    </dgm:pt>
    <dgm:pt modelId="{17F52F40-838C-4E9C-8D6E-F8ACDCEA3678}" type="pres">
      <dgm:prSet presAssocID="{AF7DC294-6910-4D3C-92BA-30A7BE8161E6}" presName="composite" presStyleCnt="0"/>
      <dgm:spPr/>
    </dgm:pt>
    <dgm:pt modelId="{4E5DBFB5-002D-4055-B066-D6D4939CA68F}" type="pres">
      <dgm:prSet presAssocID="{AF7DC294-6910-4D3C-92BA-30A7BE8161E6}" presName="parTx" presStyleLbl="alignNode1" presStyleIdx="1" presStyleCnt="3" custScaleY="1330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8F0CB6-FF9A-4748-A00A-67B53BEAE5E2}" type="pres">
      <dgm:prSet presAssocID="{AF7DC294-6910-4D3C-92BA-30A7BE8161E6}" presName="desTx" presStyleLbl="alignAccFollowNode1" presStyleIdx="1" presStyleCnt="3" custScaleX="99523" custScaleY="96491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580AD65-15CD-4741-BBDB-03C7D5810E7C}" type="pres">
      <dgm:prSet presAssocID="{3A7515AD-6845-4CF9-994D-1A8D8E293F99}" presName="space" presStyleCnt="0"/>
      <dgm:spPr/>
    </dgm:pt>
    <dgm:pt modelId="{23D02CD0-65E4-46F4-83E9-7C123B7D521B}" type="pres">
      <dgm:prSet presAssocID="{C2BCDD19-B14C-4851-859C-958487E8EB4A}" presName="composite" presStyleCnt="0"/>
      <dgm:spPr/>
    </dgm:pt>
    <dgm:pt modelId="{ABC722AC-88E0-4A4E-8AE5-5D137F859501}" type="pres">
      <dgm:prSet presAssocID="{C2BCDD19-B14C-4851-859C-958487E8EB4A}" presName="parTx" presStyleLbl="alignNode1" presStyleIdx="2" presStyleCnt="3" custLinFactNeighborX="1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0F03A7-2671-43B7-9159-A4B860419C58}" type="pres">
      <dgm:prSet presAssocID="{C2BCDD19-B14C-4851-859C-958487E8EB4A}" presName="desTx" presStyleLbl="alignAccFollowNode1" presStyleIdx="2" presStyleCnt="3" custLinFactNeighborX="1999" custLinFactNeighborY="-61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4DF9B4B6-991A-4AC1-ADA3-8D348DA95EED}" type="presOf" srcId="{A30C8AD1-A7C9-4CB4-AA84-F4BAA14E45DC}" destId="{390F03A7-2671-43B7-9159-A4B860419C58}" srcOrd="0" destOrd="6" presId="urn:microsoft.com/office/officeart/2005/8/layout/hList1"/>
    <dgm:cxn modelId="{37F51473-8260-4075-AD93-381BBA76285C}" srcId="{C2BCDD19-B14C-4851-859C-958487E8EB4A}" destId="{CEF8B45D-4B74-4CF1-A89C-F6EF25259BA0}" srcOrd="3" destOrd="0" parTransId="{6FB88D41-15B0-4086-A82C-DA855594A6EA}" sibTransId="{8433CDC5-9358-4F33-BF7E-265BFD6C7258}"/>
    <dgm:cxn modelId="{02D4FBF4-5D2A-4CA9-93E2-3246257AFDB8}" type="presOf" srcId="{5790DFFF-3CEC-4285-9537-BE5E1023C3F0}" destId="{390F03A7-2671-43B7-9159-A4B860419C58}" srcOrd="0" destOrd="0" presId="urn:microsoft.com/office/officeart/2005/8/layout/hList1"/>
    <dgm:cxn modelId="{8518B9F1-495B-4AE4-A6A7-42B18169167B}" srcId="{71899CF3-0F00-4C67-9F88-D82BA5D5C888}" destId="{C2BCDD19-B14C-4851-859C-958487E8EB4A}" srcOrd="2" destOrd="0" parTransId="{9B86B538-2085-4512-A0CB-F94FE5AB4EA8}" sibTransId="{2201EA37-BC33-4662-B86C-5280E04F9581}"/>
    <dgm:cxn modelId="{34CBF340-6DEC-4FB6-A8E9-15365B1C65B5}" srcId="{71899CF3-0F00-4C67-9F88-D82BA5D5C888}" destId="{AF7DC294-6910-4D3C-92BA-30A7BE8161E6}" srcOrd="1" destOrd="0" parTransId="{92981D01-57EA-48D8-BD0D-604D4C0CCA23}" sibTransId="{3A7515AD-6845-4CF9-994D-1A8D8E293F99}"/>
    <dgm:cxn modelId="{F55921E8-5E73-4160-85B4-4DE699D19DC2}" srcId="{AF7DC294-6910-4D3C-92BA-30A7BE8161E6}" destId="{A0C2CB47-E32D-4642-B591-2946A8A9BF35}" srcOrd="3" destOrd="0" parTransId="{87028F8C-3327-4342-A8FB-404B6E68A048}" sibTransId="{E6127D58-DEE0-45D4-9CBF-E21507BFFC79}"/>
    <dgm:cxn modelId="{A49B0E0C-F8B0-47E0-8653-8E2ECC51AF32}" type="presOf" srcId="{C2BCDD19-B14C-4851-859C-958487E8EB4A}" destId="{ABC722AC-88E0-4A4E-8AE5-5D137F859501}" srcOrd="0" destOrd="0" presId="urn:microsoft.com/office/officeart/2005/8/layout/hList1"/>
    <dgm:cxn modelId="{A49BDBD6-D2BE-450A-9C7A-6B67459F2AF5}" srcId="{AF7DC294-6910-4D3C-92BA-30A7BE8161E6}" destId="{AA2AF7DC-AB36-4288-A36C-2B6541A20E68}" srcOrd="1" destOrd="0" parTransId="{E320269B-5120-4E01-97D3-1593F5F520B8}" sibTransId="{E07E0B09-7607-4B4B-9B05-8912B9252303}"/>
    <dgm:cxn modelId="{E4065C8C-3314-4922-AE17-3D617D725478}" type="presOf" srcId="{CCCA4469-90B7-4BF2-BAC8-60BE2B699C94}" destId="{AC916873-5F68-4E22-82C6-AFB83144F957}" srcOrd="0" destOrd="0" presId="urn:microsoft.com/office/officeart/2005/8/layout/hList1"/>
    <dgm:cxn modelId="{99B74ABE-0A3D-4CAB-97A4-12E865170B01}" srcId="{C2BCDD19-B14C-4851-859C-958487E8EB4A}" destId="{5790DFFF-3CEC-4285-9537-BE5E1023C3F0}" srcOrd="0" destOrd="0" parTransId="{D7292ED9-AC51-4EE5-A834-D7CB7A944A55}" sibTransId="{E3157CCD-B132-4B06-B460-D3D15FD188C5}"/>
    <dgm:cxn modelId="{ADB6939B-6645-451D-B7F1-AABC2F2A6E3F}" type="presOf" srcId="{9884C546-3D59-49F6-B1FD-DF513DFA190A}" destId="{D1944ED1-2F79-4F18-8877-3FF2873CE0FD}" srcOrd="0" destOrd="2" presId="urn:microsoft.com/office/officeart/2005/8/layout/hList1"/>
    <dgm:cxn modelId="{60EF1D99-BD73-4448-A85C-86A5F8694E44}" srcId="{CCCA4469-90B7-4BF2-BAC8-60BE2B699C94}" destId="{9884C546-3D59-49F6-B1FD-DF513DFA190A}" srcOrd="2" destOrd="0" parTransId="{2E8533E1-6CE3-4C58-BBE9-1F2285BDEF19}" sibTransId="{77CA89EB-4BB4-4B0B-AD77-09A5886F6214}"/>
    <dgm:cxn modelId="{7A165BFC-73E8-4C71-98A5-C93E533C4EC7}" srcId="{CCCA4469-90B7-4BF2-BAC8-60BE2B699C94}" destId="{162F6FD0-D883-4A2C-BBDC-C8AF48B194CD}" srcOrd="0" destOrd="0" parTransId="{74E1C9AC-3DE1-43C1-92D9-D456B487CE07}" sibTransId="{B70DAA07-30A4-4B16-A36D-EE6D79D43BC7}"/>
    <dgm:cxn modelId="{5A93B96B-9D01-49CA-B2DA-37107AFD3F57}" type="presOf" srcId="{162F6FD0-D883-4A2C-BBDC-C8AF48B194CD}" destId="{D1944ED1-2F79-4F18-8877-3FF2873CE0FD}" srcOrd="0" destOrd="0" presId="urn:microsoft.com/office/officeart/2005/8/layout/hList1"/>
    <dgm:cxn modelId="{C05655A9-9BAD-4DDC-AB04-8B3F490CAFD9}" srcId="{71899CF3-0F00-4C67-9F88-D82BA5D5C888}" destId="{CCCA4469-90B7-4BF2-BAC8-60BE2B699C94}" srcOrd="0" destOrd="0" parTransId="{F55E461F-577D-4AB1-A524-BE5A4FCF755C}" sibTransId="{A16A16E5-D303-4906-9868-0F1FC6F45BC7}"/>
    <dgm:cxn modelId="{D4B16E06-70C4-4069-AD80-06F68690D912}" type="presOf" srcId="{E51AE993-D61F-4EAE-BE9A-75F35F3DBDEC}" destId="{390F03A7-2671-43B7-9159-A4B860419C58}" srcOrd="0" destOrd="2" presId="urn:microsoft.com/office/officeart/2005/8/layout/hList1"/>
    <dgm:cxn modelId="{9505AF21-1D4A-485D-BF7E-9CB4D9AC302C}" type="presOf" srcId="{B90D03DC-B7DC-4F49-A1C5-274A63390BFC}" destId="{390F03A7-2671-43B7-9159-A4B860419C58}" srcOrd="0" destOrd="5" presId="urn:microsoft.com/office/officeart/2005/8/layout/hList1"/>
    <dgm:cxn modelId="{7AFB9D4A-4361-4350-B169-76658AC79090}" srcId="{CCCA4469-90B7-4BF2-BAC8-60BE2B699C94}" destId="{C5BCCC88-580F-491F-AB28-F082BDCDAAE6}" srcOrd="3" destOrd="0" parTransId="{A477A530-C807-4B4F-8090-3BBA42E28DFA}" sibTransId="{95743DD0-3D68-403B-8DD6-F77C1992CA82}"/>
    <dgm:cxn modelId="{D071DEE8-AF81-457D-9CD4-2AF63AA22803}" type="presOf" srcId="{A610D6C2-9C54-4677-BC22-0D351214ACF8}" destId="{390F03A7-2671-43B7-9159-A4B860419C58}" srcOrd="0" destOrd="1" presId="urn:microsoft.com/office/officeart/2005/8/layout/hList1"/>
    <dgm:cxn modelId="{DBD998F2-3FD2-4C5F-B96F-F0C19A846394}" type="presOf" srcId="{AA2AF7DC-AB36-4288-A36C-2B6541A20E68}" destId="{7D8F0CB6-FF9A-4748-A00A-67B53BEAE5E2}" srcOrd="0" destOrd="1" presId="urn:microsoft.com/office/officeart/2005/8/layout/hList1"/>
    <dgm:cxn modelId="{014D7E9A-5ADE-46E9-ACB2-0BCC17B7924B}" type="presOf" srcId="{D318A5F7-DC44-4806-BC90-CD6CF9873197}" destId="{D1944ED1-2F79-4F18-8877-3FF2873CE0FD}" srcOrd="0" destOrd="1" presId="urn:microsoft.com/office/officeart/2005/8/layout/hList1"/>
    <dgm:cxn modelId="{020F8460-564F-4933-94F5-1164023EFB53}" srcId="{C2BCDD19-B14C-4851-859C-958487E8EB4A}" destId="{91787F6F-68D2-47B7-A376-B0CE7A092BA8}" srcOrd="4" destOrd="0" parTransId="{667954EF-4A49-4F9B-8BAD-654758267EAE}" sibTransId="{02668AF3-14B3-4144-A1BF-4A96245D858F}"/>
    <dgm:cxn modelId="{520DF7F5-51C9-48CA-831F-B16049B0DB8E}" type="presOf" srcId="{71899CF3-0F00-4C67-9F88-D82BA5D5C888}" destId="{A04337DB-42A6-482C-8B60-E464FC166FF4}" srcOrd="0" destOrd="0" presId="urn:microsoft.com/office/officeart/2005/8/layout/hList1"/>
    <dgm:cxn modelId="{80FCCEB9-1D5C-4371-BE34-D028B390BE8A}" srcId="{C2BCDD19-B14C-4851-859C-958487E8EB4A}" destId="{A30C8AD1-A7C9-4CB4-AA84-F4BAA14E45DC}" srcOrd="6" destOrd="0" parTransId="{CD006332-42E2-410A-8ACF-E19031603A92}" sibTransId="{3310B74C-52E0-4A29-969E-47FA28E9D7EF}"/>
    <dgm:cxn modelId="{B6A66840-A2F4-431F-AA89-F431E7856BF0}" srcId="{C2BCDD19-B14C-4851-859C-958487E8EB4A}" destId="{B90D03DC-B7DC-4F49-A1C5-274A63390BFC}" srcOrd="5" destOrd="0" parTransId="{831CAA4D-2C67-4416-AAE3-F3B5A789A5DA}" sibTransId="{B22349C9-5528-42BA-920E-3B2B19825B01}"/>
    <dgm:cxn modelId="{6F0660FA-2AF1-4D7F-A477-76AE8A7CC130}" srcId="{C2BCDD19-B14C-4851-859C-958487E8EB4A}" destId="{E51AE993-D61F-4EAE-BE9A-75F35F3DBDEC}" srcOrd="2" destOrd="0" parTransId="{F2DA16DC-33D8-489A-8A6B-1B889F0E3DF2}" sibTransId="{AF4C788F-C1A4-49CC-985A-CD762B645B1B}"/>
    <dgm:cxn modelId="{24FEBE66-91BE-4623-8ECA-E60E8E5A9DDE}" type="presOf" srcId="{6F8B635C-A6AB-4431-95E6-2CB76020E070}" destId="{7D8F0CB6-FF9A-4748-A00A-67B53BEAE5E2}" srcOrd="0" destOrd="0" presId="urn:microsoft.com/office/officeart/2005/8/layout/hList1"/>
    <dgm:cxn modelId="{FE0EA2B0-1299-4F82-A586-18D7FBFC1450}" type="presOf" srcId="{C5BCCC88-580F-491F-AB28-F082BDCDAAE6}" destId="{D1944ED1-2F79-4F18-8877-3FF2873CE0FD}" srcOrd="0" destOrd="3" presId="urn:microsoft.com/office/officeart/2005/8/layout/hList1"/>
    <dgm:cxn modelId="{95D86C68-C80E-4255-8D87-D2189E268669}" srcId="{AF7DC294-6910-4D3C-92BA-30A7BE8161E6}" destId="{6F8B635C-A6AB-4431-95E6-2CB76020E070}" srcOrd="0" destOrd="0" parTransId="{20929437-19F2-4D19-A2BD-B7A9214879EE}" sibTransId="{82B6A2EA-C36D-4E03-9DA2-A9BCCF381525}"/>
    <dgm:cxn modelId="{D409B9DE-5066-4CC1-A362-A30C9843A845}" type="presOf" srcId="{30C3C950-123E-4D48-BA07-8B748FEA161F}" destId="{7D8F0CB6-FF9A-4748-A00A-67B53BEAE5E2}" srcOrd="0" destOrd="4" presId="urn:microsoft.com/office/officeart/2005/8/layout/hList1"/>
    <dgm:cxn modelId="{96612695-6687-46CC-AF98-D5245D5FB40E}" srcId="{C2BCDD19-B14C-4851-859C-958487E8EB4A}" destId="{A610D6C2-9C54-4677-BC22-0D351214ACF8}" srcOrd="1" destOrd="0" parTransId="{C2353104-1A89-4DD7-9B88-A6B579509286}" sibTransId="{8AFA777A-6E22-4872-9822-A4FB75043EAE}"/>
    <dgm:cxn modelId="{4B3D2832-AC4E-4F6A-8594-CB2B4D7DB362}" srcId="{AF7DC294-6910-4D3C-92BA-30A7BE8161E6}" destId="{30C3C950-123E-4D48-BA07-8B748FEA161F}" srcOrd="4" destOrd="0" parTransId="{2DD394A0-53DB-4A78-84EC-821CAEC29866}" sibTransId="{A1A56C31-72B6-45EF-ADE7-C5D008E8AEBE}"/>
    <dgm:cxn modelId="{04B6C25F-95D4-41A1-81A4-3EEF15F72216}" type="presOf" srcId="{C5D2333A-815E-4468-A46A-9E2BD90B7DEF}" destId="{7D8F0CB6-FF9A-4748-A00A-67B53BEAE5E2}" srcOrd="0" destOrd="2" presId="urn:microsoft.com/office/officeart/2005/8/layout/hList1"/>
    <dgm:cxn modelId="{CB6A46DB-F14D-4D81-8658-948A60113A6E}" type="presOf" srcId="{AF7DC294-6910-4D3C-92BA-30A7BE8161E6}" destId="{4E5DBFB5-002D-4055-B066-D6D4939CA68F}" srcOrd="0" destOrd="0" presId="urn:microsoft.com/office/officeart/2005/8/layout/hList1"/>
    <dgm:cxn modelId="{D0C14FD0-C180-4689-A931-FB42F5534B29}" type="presOf" srcId="{91787F6F-68D2-47B7-A376-B0CE7A092BA8}" destId="{390F03A7-2671-43B7-9159-A4B860419C58}" srcOrd="0" destOrd="4" presId="urn:microsoft.com/office/officeart/2005/8/layout/hList1"/>
    <dgm:cxn modelId="{813F02B9-0182-4E65-88A4-DA3F2192193E}" type="presOf" srcId="{A0C2CB47-E32D-4642-B591-2946A8A9BF35}" destId="{7D8F0CB6-FF9A-4748-A00A-67B53BEAE5E2}" srcOrd="0" destOrd="3" presId="urn:microsoft.com/office/officeart/2005/8/layout/hList1"/>
    <dgm:cxn modelId="{66F31647-DB9B-4D37-A788-D2A6CC365C59}" type="presOf" srcId="{CEF8B45D-4B74-4CF1-A89C-F6EF25259BA0}" destId="{390F03A7-2671-43B7-9159-A4B860419C58}" srcOrd="0" destOrd="3" presId="urn:microsoft.com/office/officeart/2005/8/layout/hList1"/>
    <dgm:cxn modelId="{C17763A2-041A-434B-B149-371D57003EC6}" srcId="{AF7DC294-6910-4D3C-92BA-30A7BE8161E6}" destId="{C5D2333A-815E-4468-A46A-9E2BD90B7DEF}" srcOrd="2" destOrd="0" parTransId="{43E50A11-E471-41E1-B17F-DD0841DE9624}" sibTransId="{C3B2722D-AA65-4776-82D2-103DF1417473}"/>
    <dgm:cxn modelId="{4FA83749-AE02-4E31-9613-ACA47E30153A}" srcId="{CCCA4469-90B7-4BF2-BAC8-60BE2B699C94}" destId="{D318A5F7-DC44-4806-BC90-CD6CF9873197}" srcOrd="1" destOrd="0" parTransId="{AFA60492-7CDC-453B-B72D-8EEB94605573}" sibTransId="{6F3B6782-71EC-4F2E-BDC4-03C7E1E43075}"/>
    <dgm:cxn modelId="{92C3E453-DFA0-4496-95BB-66871487A59C}" type="presParOf" srcId="{A04337DB-42A6-482C-8B60-E464FC166FF4}" destId="{C8AFC325-B1E3-4C50-8833-4A8C25245691}" srcOrd="0" destOrd="0" presId="urn:microsoft.com/office/officeart/2005/8/layout/hList1"/>
    <dgm:cxn modelId="{336D9074-326F-45A8-88ED-0D188CE14299}" type="presParOf" srcId="{C8AFC325-B1E3-4C50-8833-4A8C25245691}" destId="{AC916873-5F68-4E22-82C6-AFB83144F957}" srcOrd="0" destOrd="0" presId="urn:microsoft.com/office/officeart/2005/8/layout/hList1"/>
    <dgm:cxn modelId="{6882CA6C-F3C8-4CA6-90AF-F514DE080DE5}" type="presParOf" srcId="{C8AFC325-B1E3-4C50-8833-4A8C25245691}" destId="{D1944ED1-2F79-4F18-8877-3FF2873CE0FD}" srcOrd="1" destOrd="0" presId="urn:microsoft.com/office/officeart/2005/8/layout/hList1"/>
    <dgm:cxn modelId="{FBE8F9E4-DABC-4684-82C0-A1199C2068F7}" type="presParOf" srcId="{A04337DB-42A6-482C-8B60-E464FC166FF4}" destId="{577042D2-2610-4F45-9EA3-DED5D454D337}" srcOrd="1" destOrd="0" presId="urn:microsoft.com/office/officeart/2005/8/layout/hList1"/>
    <dgm:cxn modelId="{99998290-61C3-4B24-8520-321C837EBB42}" type="presParOf" srcId="{A04337DB-42A6-482C-8B60-E464FC166FF4}" destId="{17F52F40-838C-4E9C-8D6E-F8ACDCEA3678}" srcOrd="2" destOrd="0" presId="urn:microsoft.com/office/officeart/2005/8/layout/hList1"/>
    <dgm:cxn modelId="{8530BCED-40A5-4711-B8CD-748EF28E61E0}" type="presParOf" srcId="{17F52F40-838C-4E9C-8D6E-F8ACDCEA3678}" destId="{4E5DBFB5-002D-4055-B066-D6D4939CA68F}" srcOrd="0" destOrd="0" presId="urn:microsoft.com/office/officeart/2005/8/layout/hList1"/>
    <dgm:cxn modelId="{87F4F63B-F33C-4DC6-8579-B43C85B3FA67}" type="presParOf" srcId="{17F52F40-838C-4E9C-8D6E-F8ACDCEA3678}" destId="{7D8F0CB6-FF9A-4748-A00A-67B53BEAE5E2}" srcOrd="1" destOrd="0" presId="urn:microsoft.com/office/officeart/2005/8/layout/hList1"/>
    <dgm:cxn modelId="{6416D5B8-B721-4DF3-A8BF-CC8456E1059A}" type="presParOf" srcId="{A04337DB-42A6-482C-8B60-E464FC166FF4}" destId="{E580AD65-15CD-4741-BBDB-03C7D5810E7C}" srcOrd="3" destOrd="0" presId="urn:microsoft.com/office/officeart/2005/8/layout/hList1"/>
    <dgm:cxn modelId="{DAB2E812-605A-4433-BDC5-6F01FEC4A227}" type="presParOf" srcId="{A04337DB-42A6-482C-8B60-E464FC166FF4}" destId="{23D02CD0-65E4-46F4-83E9-7C123B7D521B}" srcOrd="4" destOrd="0" presId="urn:microsoft.com/office/officeart/2005/8/layout/hList1"/>
    <dgm:cxn modelId="{5B1EFEE7-5AAA-4AF5-A3EA-B3CD22A6DD48}" type="presParOf" srcId="{23D02CD0-65E4-46F4-83E9-7C123B7D521B}" destId="{ABC722AC-88E0-4A4E-8AE5-5D137F859501}" srcOrd="0" destOrd="0" presId="urn:microsoft.com/office/officeart/2005/8/layout/hList1"/>
    <dgm:cxn modelId="{347C35AA-7C6D-4CFE-8097-9F178539FF7C}" type="presParOf" srcId="{23D02CD0-65E4-46F4-83E9-7C123B7D521B}" destId="{390F03A7-2671-43B7-9159-A4B860419C5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916873-5F68-4E22-82C6-AFB83144F957}">
      <dsp:nvSpPr>
        <dsp:cNvPr id="0" name=""/>
        <dsp:cNvSpPr/>
      </dsp:nvSpPr>
      <dsp:spPr>
        <a:xfrm>
          <a:off x="5851" y="203343"/>
          <a:ext cx="2630221" cy="791234"/>
        </a:xfrm>
        <a:prstGeom prst="rect">
          <a:avLst/>
        </a:prstGeom>
        <a:solidFill>
          <a:srgbClr val="C2923C"/>
        </a:solidFill>
        <a:ln w="19050" cap="rnd" cmpd="sng" algn="ctr">
          <a:solidFill>
            <a:srgbClr val="A77E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600" kern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Концепт соработник</a:t>
          </a:r>
          <a:endParaRPr lang="en-US" sz="1600" kern="1200" dirty="0">
            <a:solidFill>
              <a:srgbClr val="FF000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851" y="203343"/>
        <a:ext cx="2630221" cy="791234"/>
      </dsp:txXfrm>
    </dsp:sp>
    <dsp:sp modelId="{D1944ED1-2F79-4F18-8877-3FF2873CE0FD}">
      <dsp:nvSpPr>
        <dsp:cNvPr id="0" name=""/>
        <dsp:cNvSpPr/>
      </dsp:nvSpPr>
      <dsp:spPr>
        <a:xfrm>
          <a:off x="8560" y="1000077"/>
          <a:ext cx="2630221" cy="3897522"/>
        </a:xfrm>
        <a:prstGeom prst="rect">
          <a:avLst/>
        </a:prstGeom>
        <a:solidFill>
          <a:schemeClr val="bg2">
            <a:lumMod val="90000"/>
            <a:alpha val="90000"/>
          </a:schemeClr>
        </a:solidFill>
        <a:ln w="19050" cap="rnd" cmpd="sng" algn="ctr">
          <a:solidFill>
            <a:srgbClr val="B0151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k-MK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Се воведува „концептот на соработник“ за одговорното лице на овластениот менувач поради усогласување со член 153 од ЗСППФТ</a:t>
          </a:r>
          <a:r>
            <a:rPr lang="mk-MK" sz="1400" i="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. </a:t>
          </a:r>
          <a:endParaRPr lang="en-US" sz="1400" i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i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„Соработник“</a:t>
          </a:r>
          <a:r>
            <a:rPr lang="ru-RU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е физичко лице коешто заедно со физичкото лице кое е одговорно лице на подносителот на барањето, директно или индиректно и/или преку договор, остварува контрола врз домашно или странско трговско друштво.</a:t>
          </a:r>
          <a:endParaRPr lang="en-US" sz="1400" kern="1200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560" y="1000077"/>
        <a:ext cx="2630221" cy="3897522"/>
      </dsp:txXfrm>
    </dsp:sp>
    <dsp:sp modelId="{4E5DBFB5-002D-4055-B066-D6D4939CA68F}">
      <dsp:nvSpPr>
        <dsp:cNvPr id="0" name=""/>
        <dsp:cNvSpPr/>
      </dsp:nvSpPr>
      <dsp:spPr>
        <a:xfrm>
          <a:off x="3006653" y="244745"/>
          <a:ext cx="2630221" cy="1053117"/>
        </a:xfrm>
        <a:prstGeom prst="rect">
          <a:avLst/>
        </a:prstGeom>
        <a:solidFill>
          <a:srgbClr val="C2923C"/>
        </a:solidFill>
        <a:ln w="19050" cap="rnd" cmpd="sng" algn="ctr">
          <a:solidFill>
            <a:srgbClr val="A77E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600" kern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Обезбедување на доказ од надлежен суд/институција </a:t>
          </a:r>
          <a:endParaRPr lang="en-US" sz="1600" kern="1200" dirty="0">
            <a:solidFill>
              <a:srgbClr val="FF000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006653" y="244745"/>
        <a:ext cx="2630221" cy="1053117"/>
      </dsp:txXfrm>
    </dsp:sp>
    <dsp:sp modelId="{7D8F0CB6-FF9A-4748-A00A-67B53BEAE5E2}">
      <dsp:nvSpPr>
        <dsp:cNvPr id="0" name=""/>
        <dsp:cNvSpPr/>
      </dsp:nvSpPr>
      <dsp:spPr>
        <a:xfrm>
          <a:off x="3012866" y="1232903"/>
          <a:ext cx="2592762" cy="3628793"/>
        </a:xfrm>
        <a:prstGeom prst="rect">
          <a:avLst/>
        </a:prstGeom>
        <a:solidFill>
          <a:schemeClr val="bg2">
            <a:lumMod val="90000"/>
            <a:alpha val="90000"/>
          </a:schemeClr>
        </a:solidFill>
        <a:ln w="19050" cap="rnd" cmpd="sng" algn="ctr">
          <a:solidFill>
            <a:srgbClr val="B0151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k-MK" sz="12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Народна банка, по службена должност  обезбедува доказ за одговорното лице (резидент-државјанин на РСМ) за (не) изреченa правосилна судска пресуда на безусловна казна затвор над шест месеци, сѐ додека траат правните последици од пресудата. (*за секој вид на кривично дело, не само за кривични дела од областа на финансиите)</a:t>
          </a:r>
          <a:endParaRPr lang="en-US" sz="12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k-MK" sz="12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Доколку одговорното лице има соработник, треба да се обезбеди/достави овој доказ и за соработникот.</a:t>
          </a:r>
          <a:endParaRPr lang="en-US" sz="12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k-MK" sz="12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Овие докази за </a:t>
          </a:r>
          <a:r>
            <a:rPr lang="ru-RU" sz="12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одговорно лице</a:t>
          </a:r>
          <a:r>
            <a:rPr lang="en-US" sz="12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/</a:t>
          </a:r>
          <a:r>
            <a:rPr lang="mk-MK" sz="12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соработникот</a:t>
          </a:r>
          <a:r>
            <a:rPr lang="ru-RU" sz="12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(нерезидент-странски државјанин) ги обезбедува овластениот менувач.</a:t>
          </a:r>
          <a:endParaRPr lang="en-US" sz="12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012866" y="1232903"/>
        <a:ext cx="2592762" cy="3628793"/>
      </dsp:txXfrm>
    </dsp:sp>
    <dsp:sp modelId="{ABC722AC-88E0-4A4E-8AE5-5D137F859501}">
      <dsp:nvSpPr>
        <dsp:cNvPr id="0" name=""/>
        <dsp:cNvSpPr/>
      </dsp:nvSpPr>
      <dsp:spPr>
        <a:xfrm>
          <a:off x="6007452" y="277224"/>
          <a:ext cx="2627652" cy="791234"/>
        </a:xfrm>
        <a:prstGeom prst="rect">
          <a:avLst/>
        </a:prstGeom>
        <a:solidFill>
          <a:srgbClr val="C2923C"/>
        </a:solidFill>
        <a:ln w="19050" cap="rnd" cmpd="sng" algn="ctr">
          <a:solidFill>
            <a:srgbClr val="A77E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600" kern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Промена на одговорно лице</a:t>
          </a:r>
          <a:endParaRPr lang="en-US" sz="1600" kern="1200" dirty="0">
            <a:solidFill>
              <a:srgbClr val="FF000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007452" y="277224"/>
        <a:ext cx="2627652" cy="791234"/>
      </dsp:txXfrm>
    </dsp:sp>
    <dsp:sp modelId="{390F03A7-2671-43B7-9159-A4B860419C58}">
      <dsp:nvSpPr>
        <dsp:cNvPr id="0" name=""/>
        <dsp:cNvSpPr/>
      </dsp:nvSpPr>
      <dsp:spPr>
        <a:xfrm>
          <a:off x="6013307" y="1066165"/>
          <a:ext cx="2627652" cy="3760758"/>
        </a:xfrm>
        <a:prstGeom prst="rect">
          <a:avLst/>
        </a:prstGeom>
        <a:solidFill>
          <a:schemeClr val="bg2">
            <a:lumMod val="90000"/>
            <a:alpha val="90000"/>
          </a:schemeClr>
        </a:solidFill>
        <a:ln w="19050" cap="rnd" cmpd="sng" algn="ctr">
          <a:solidFill>
            <a:srgbClr val="B0151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k-MK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Овластениот менувач ќе треба да ја извести Народната банка </a:t>
          </a:r>
          <a:r>
            <a:rPr lang="mk-MK" sz="11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пред да направи промена на податокот за одговорното лице и да достави документација за лицето кое се предлага за одговорно лице.</a:t>
          </a:r>
          <a:r>
            <a:rPr lang="mk-MK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endParaRPr lang="en-US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k-MK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Народна банка, во рок од 15 (петнаесет) работни дена ќе го извести овластениот менувач </a:t>
          </a:r>
          <a:r>
            <a:rPr lang="mk-MK" sz="1100" u="sng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дека може да ја направи промената во Централниот регистар на РСМ.</a:t>
          </a:r>
          <a:endParaRPr lang="en-US" sz="1100" u="sng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k-MK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Доколку се утврди дека лицето не ги исполнува соодветните услови од оваа одлука, </a:t>
          </a:r>
          <a:r>
            <a:rPr lang="mk-MK" sz="1100" u="sng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Народната банка ќе го извести овластениот менувач </a:t>
          </a:r>
          <a:r>
            <a:rPr lang="mk-MK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во рок од 15 (петнаесет) работни дена дека е потребно во рок од 30 (триесет) дена </a:t>
          </a:r>
          <a:r>
            <a:rPr lang="mk-MK" sz="1100" u="sng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да достави известување и документација </a:t>
          </a:r>
          <a:r>
            <a:rPr lang="mk-MK" sz="1100" b="1" u="sng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за ново лице </a:t>
          </a:r>
          <a:r>
            <a:rPr lang="mk-MK" sz="1100" u="sng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коешто ќе ги исполнува условите од Одлуката</a:t>
          </a:r>
          <a:r>
            <a:rPr lang="mk-MK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.</a:t>
          </a:r>
          <a:endParaRPr lang="en-US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013307" y="1066165"/>
        <a:ext cx="2627652" cy="3760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284984"/>
            <a:ext cx="8280920" cy="1224136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rgbClr val="284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1340" y="5301208"/>
            <a:ext cx="3816424" cy="100811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2844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284480"/>
                </a:solidFill>
              </a:defRPr>
            </a:lvl1pPr>
          </a:lstStyle>
          <a:p>
            <a:fld id="{D9655E11-8DB9-4464-B59D-6CCCE2B05CA7}" type="datetimeFigureOut">
              <a:rPr lang="en-US" smtClean="0"/>
              <a:pPr/>
              <a:t>22.11.2023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28448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84480"/>
                </a:solidFill>
              </a:defRPr>
            </a:lvl1pPr>
          </a:lstStyle>
          <a:p>
            <a:fld id="{2E97C01E-0778-4748-950E-4B9A0228A4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6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5E11-8DB9-4464-B59D-6CCCE2B05CA7}" type="datetimeFigureOut">
              <a:rPr lang="en-US" smtClean="0"/>
              <a:t>22.11.2023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C01E-0778-4748-950E-4B9A0228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8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5E11-8DB9-4464-B59D-6CCCE2B05CA7}" type="datetimeFigureOut">
              <a:rPr lang="en-US" smtClean="0"/>
              <a:t>22.11.2023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C01E-0778-4748-950E-4B9A0228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08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5E11-8DB9-4464-B59D-6CCCE2B05CA7}" type="datetimeFigureOut">
              <a:rPr lang="en-US" smtClean="0"/>
              <a:t>22.11.2023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C01E-0778-4748-950E-4B9A0228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389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5E11-8DB9-4464-B59D-6CCCE2B05CA7}" type="datetimeFigureOut">
              <a:rPr lang="en-US" smtClean="0"/>
              <a:t>22.11.2023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C01E-0778-4748-950E-4B9A0228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097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5E11-8DB9-4464-B59D-6CCCE2B05CA7}" type="datetimeFigureOut">
              <a:rPr lang="en-US" smtClean="0"/>
              <a:t>22.11.2023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C01E-0778-4748-950E-4B9A0228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43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5E11-8DB9-4464-B59D-6CCCE2B05CA7}" type="datetimeFigureOut">
              <a:rPr lang="en-US" smtClean="0"/>
              <a:t>22.11.2023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C01E-0778-4748-950E-4B9A0228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753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5E11-8DB9-4464-B59D-6CCCE2B05CA7}" type="datetimeFigureOut">
              <a:rPr lang="en-US" smtClean="0"/>
              <a:t>22.11.2023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C01E-0778-4748-950E-4B9A0228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7256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5E11-8DB9-4464-B59D-6CCCE2B05CA7}" type="datetimeFigureOut">
              <a:rPr lang="en-US" smtClean="0"/>
              <a:t>22.11.2023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C01E-0778-4748-950E-4B9A0228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83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5E11-8DB9-4464-B59D-6CCCE2B05CA7}" type="datetimeFigureOut">
              <a:rPr lang="en-US" smtClean="0"/>
              <a:t>22.11.2023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C01E-0778-4748-950E-4B9A0228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26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5E11-8DB9-4464-B59D-6CCCE2B05CA7}" type="datetimeFigureOut">
              <a:rPr lang="en-US" smtClean="0"/>
              <a:t>22.11.2023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C01E-0778-4748-950E-4B9A0228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7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5E11-8DB9-4464-B59D-6CCCE2B05CA7}" type="datetimeFigureOut">
              <a:rPr lang="en-US" smtClean="0"/>
              <a:t>22.11.2023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C01E-0778-4748-950E-4B9A0228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538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le and Vertical Text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5E11-8DB9-4464-B59D-6CCCE2B05CA7}" type="datetimeFigureOut">
              <a:rPr lang="en-US" smtClean="0"/>
              <a:t>22.11.2023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C01E-0778-4748-950E-4B9A0228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Vertical Title and Text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5E11-8DB9-4464-B59D-6CCCE2B05CA7}" type="datetimeFigureOut">
              <a:rPr lang="en-US" smtClean="0"/>
              <a:t>22.11.2023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C01E-0778-4748-950E-4B9A0228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86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5E11-8DB9-4464-B59D-6CCCE2B05CA7}" type="datetimeFigureOut">
              <a:rPr lang="en-US" smtClean="0"/>
              <a:t>22.11.2023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C01E-0778-4748-950E-4B9A0228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00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5E11-8DB9-4464-B59D-6CCCE2B05CA7}" type="datetimeFigureOut">
              <a:rPr lang="en-US" smtClean="0"/>
              <a:t>22.11.2023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C01E-0778-4748-950E-4B9A0228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1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5E11-8DB9-4464-B59D-6CCCE2B05CA7}" type="datetimeFigureOut">
              <a:rPr lang="en-US" smtClean="0"/>
              <a:t>22.11.2023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C01E-0778-4748-950E-4B9A0228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07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5E11-8DB9-4464-B59D-6CCCE2B05CA7}" type="datetimeFigureOut">
              <a:rPr lang="en-US" smtClean="0"/>
              <a:t>22.11.2023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C01E-0778-4748-950E-4B9A0228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36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5E11-8DB9-4464-B59D-6CCCE2B05CA7}" type="datetimeFigureOut">
              <a:rPr lang="en-US" smtClean="0"/>
              <a:t>22.11.2023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C01E-0778-4748-950E-4B9A0228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50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5E11-8DB9-4464-B59D-6CCCE2B05CA7}" type="datetimeFigureOut">
              <a:rPr lang="en-US" smtClean="0"/>
              <a:t>22.11.2023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C01E-0778-4748-950E-4B9A0228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55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5E11-8DB9-4464-B59D-6CCCE2B05CA7}" type="datetimeFigureOut">
              <a:rPr lang="en-US" smtClean="0"/>
              <a:t>22.11.2023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C01E-0778-4748-950E-4B9A0228A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100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844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9655E11-8DB9-4464-B59D-6CCCE2B05CA7}" type="datetimeFigureOut">
              <a:rPr lang="en-US" smtClean="0"/>
              <a:pPr/>
              <a:t>22.11.2023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2844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844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E97C01E-0778-4748-950E-4B9A0228A4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61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28448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8448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8448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8448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8448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8448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92" y="3284984"/>
            <a:ext cx="8280920" cy="1368152"/>
          </a:xfrm>
        </p:spPr>
        <p:txBody>
          <a:bodyPr>
            <a:normAutofit/>
          </a:bodyPr>
          <a:lstStyle/>
          <a:p>
            <a:r>
              <a:rPr lang="mk-MK" sz="2400" b="1" dirty="0" smtClean="0">
                <a:solidFill>
                  <a:srgbClr val="FF0000"/>
                </a:solidFill>
                <a:effectLst/>
              </a:rPr>
              <a:t>ПРОЦЕНКА НА РИЗИКОТ ОД ПП/ФТ И ПРЕЗЕМАЊЕ НА МЕРКИ И ДЕЈСТВИЈА ЗА СППФТ ОД СТРАНА НА ОВЛАСТЕНИТЕ МЕНУВАЧИ</a:t>
            </a:r>
            <a:endParaRPr lang="en-US" sz="24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mk-MK" dirty="0" smtClean="0"/>
          </a:p>
          <a:p>
            <a:pPr algn="r"/>
            <a:r>
              <a:rPr lang="mk-MK" dirty="0" smtClean="0">
                <a:solidFill>
                  <a:srgbClr val="FF0000"/>
                </a:solidFill>
              </a:rPr>
              <a:t>Гоце Трајковски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72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643192" cy="936104"/>
          </a:xfrm>
        </p:spPr>
        <p:txBody>
          <a:bodyPr>
            <a:normAutofit fontScale="90000"/>
          </a:bodyPr>
          <a:lstStyle/>
          <a:p>
            <a:r>
              <a:rPr lang="mk-MK" sz="2800" dirty="0" smtClean="0"/>
              <a:t> </a:t>
            </a:r>
            <a:r>
              <a:rPr lang="mk-MK" sz="3100" b="1" dirty="0" smtClean="0">
                <a:solidFill>
                  <a:srgbClr val="FF0000"/>
                </a:solidFill>
              </a:rPr>
              <a:t>Потребни </a:t>
            </a:r>
            <a:r>
              <a:rPr lang="mk-MK" sz="3100" b="1" dirty="0">
                <a:solidFill>
                  <a:srgbClr val="FF0000"/>
                </a:solidFill>
              </a:rPr>
              <a:t>документи за </a:t>
            </a:r>
            <a:r>
              <a:rPr lang="mk-MK" sz="3100" b="1" dirty="0" smtClean="0">
                <a:solidFill>
                  <a:srgbClr val="FF0000"/>
                </a:solidFill>
              </a:rPr>
              <a:t>прелиценцирање на одговорното лице</a:t>
            </a:r>
            <a:endParaRPr lang="en-US" sz="31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1700808"/>
            <a:ext cx="892899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mk-M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</a:t>
            </a: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властените </a:t>
            </a:r>
            <a:r>
              <a:rPr lang="mk-M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менувачи коишто на денот на влегувањето во сила на </a:t>
            </a:r>
            <a:r>
              <a:rPr lang="mk-MK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новата Одлука за менувачките работи </a:t>
            </a: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(18.10.2023 година) </a:t>
            </a:r>
            <a:r>
              <a:rPr lang="mk-M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имаат добиено дозвола за вршење менувачки работи, се должни </a:t>
            </a:r>
            <a:r>
              <a:rPr lang="mk-MK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најдоцна до 30 јуни 2024 година</a:t>
            </a:r>
            <a:r>
              <a:rPr lang="mk-M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 Народната банка да ги достават следните </a:t>
            </a: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документи </a:t>
            </a:r>
            <a:r>
              <a:rPr lang="mk-MK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одговорното лице (управителот)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mk-MK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Тековна состојба на Друштвото</a:t>
            </a:r>
            <a:r>
              <a:rPr lang="mk-M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mk-MK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</a:t>
            </a:r>
            <a:r>
              <a:rPr lang="mk-MK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постара </a:t>
            </a:r>
            <a:r>
              <a:rPr lang="mk-MK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 1 (еден) месец </a:t>
            </a:r>
            <a:r>
              <a:rPr lang="mk-M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 денот на доставувањето;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Потврда за (не)изречена </a:t>
            </a:r>
            <a:r>
              <a:rPr lang="mk-M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прекршочна санкција забрана за вршење професија, дејност или должност, </a:t>
            </a:r>
            <a:r>
              <a:rPr lang="mk-MK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</a:t>
            </a:r>
            <a:r>
              <a:rPr lang="mk-MK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постара </a:t>
            </a:r>
            <a:r>
              <a:rPr lang="mk-MK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 6 (шест) месеци </a:t>
            </a:r>
            <a:r>
              <a:rPr lang="mk-M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 денот на </a:t>
            </a: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доставувањето;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Изјава за лични податоци на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физичкото лице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резидент / нерезидент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заверена од овластено лице (нотар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Изјава од одговорното лице, дадена под целосна кривична и материјална одговорност,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дали заедно со друго физичко лице директно или индиректно и/или преку договор, остварува контрола врз домашно или странско трговско друштво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заверена од овластено лице (нотар);</a:t>
            </a:r>
          </a:p>
          <a:p>
            <a:pPr marL="514350" lvl="0" indent="-514350" algn="just">
              <a:buFont typeface="+mj-lt"/>
              <a:buAutoNum type="arabicPeriod"/>
            </a:pPr>
            <a:endParaRPr lang="ru-RU" dirty="0"/>
          </a:p>
          <a:p>
            <a:pPr marL="514350" lvl="0" indent="-514350" algn="just">
              <a:buFont typeface="+mj-lt"/>
              <a:buAutoNum type="arabicPeriod"/>
            </a:pPr>
            <a:endParaRPr lang="mk-MK" dirty="0" smtClean="0"/>
          </a:p>
          <a:p>
            <a:pPr marL="514350" lvl="0" indent="-514350" algn="just">
              <a:buFont typeface="+mj-lt"/>
              <a:buAutoNum type="arabicPeriod"/>
            </a:pPr>
            <a:endParaRPr lang="mk-MK" dirty="0" smtClean="0"/>
          </a:p>
          <a:p>
            <a:pPr marL="514350" lvl="0" indent="-514350" algn="just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67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96752"/>
            <a:ext cx="9108504" cy="5071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mk-MK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Информација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поврзани субјекти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(овластени лица, органи на управување, сопственици во други субјекти)-Тековна состојба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издадена од Централниот регистар на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РСМ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која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содржи податоци за називот на правните лица во </a:t>
            </a:r>
            <a:r>
              <a:rPr lang="ru-RU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кои одговорното лице е евидентирано како сопственик, управител, основач, содружник, член на орган на управување или надзор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не постара од 1 (еден) месец пред денот на поднесувањето на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барањето;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rabicPeriod" startAt="6"/>
            </a:pPr>
            <a:r>
              <a:rPr lang="mk-M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отврда </a:t>
            </a:r>
            <a:r>
              <a:rPr lang="mk-M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 надлежна институција во странската земја за (не)осудуваност на физичкото </a:t>
            </a: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лице </a:t>
            </a:r>
            <a:r>
              <a:rPr lang="mk-MK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(странски државјанин), </a:t>
            </a:r>
            <a:r>
              <a:rPr lang="mk-M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постара од 6 (шест) месеци пред денот на доставувањето. </a:t>
            </a:r>
            <a:endParaRPr lang="mk-MK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***Доколку </a:t>
            </a:r>
            <a:r>
              <a:rPr lang="mk-M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одговорното лице на овластениот менувач е </a:t>
            </a: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родено во Скопје, </a:t>
            </a:r>
            <a:r>
              <a:rPr lang="mk-M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потребно е да се достави доказ за извршена уплата во износ од 320,00 денари на сметка на Народна банка на Република Северна Македонија - 100000000011103, повикување на број 1200, на образец ПП </a:t>
            </a: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30, </a:t>
            </a:r>
            <a:r>
              <a:rPr lang="mk-M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заради обезбедување на потврда од казнена </a:t>
            </a: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евиденција, </a:t>
            </a:r>
            <a:r>
              <a:rPr lang="mk-M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службена должност од Основен </a:t>
            </a: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кривичен суд </a:t>
            </a:r>
            <a:r>
              <a:rPr lang="mk-M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Скопје.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71600" y="404664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k-MK" sz="2800" b="1" dirty="0" smtClean="0">
                <a:solidFill>
                  <a:srgbClr val="2844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mk-MK" sz="2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Потребни документи за прелиценцирање на одговорното лице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2153124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mk-MK" sz="5400" b="1" dirty="0" smtClean="0">
                <a:solidFill>
                  <a:srgbClr val="FF0000"/>
                </a:solidFill>
              </a:rPr>
              <a:t>БЛАГОДАРИМЕ ЗА ВНИМАНИЕТО!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62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b="1" dirty="0" smtClean="0">
                <a:solidFill>
                  <a:srgbClr val="FF0000"/>
                </a:solidFill>
              </a:rPr>
              <a:t>ПРОЦЕНКА НА РИЗИК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mk-MK" dirty="0" smtClean="0">
                <a:solidFill>
                  <a:srgbClr val="FF0000"/>
                </a:solidFill>
              </a:rPr>
              <a:t>Фактори на ризик</a:t>
            </a:r>
          </a:p>
          <a:p>
            <a:r>
              <a:rPr lang="mk-MK" dirty="0" smtClean="0">
                <a:solidFill>
                  <a:srgbClr val="FF0000"/>
                </a:solidFill>
              </a:rPr>
              <a:t>Елементи на ризик</a:t>
            </a:r>
          </a:p>
          <a:p>
            <a:r>
              <a:rPr lang="mk-MK" dirty="0" smtClean="0">
                <a:solidFill>
                  <a:srgbClr val="FF0000"/>
                </a:solidFill>
              </a:rPr>
              <a:t>Ранливост на субјектот</a:t>
            </a:r>
          </a:p>
          <a:p>
            <a:r>
              <a:rPr lang="mk-MK" dirty="0" smtClean="0">
                <a:solidFill>
                  <a:srgbClr val="FF0000"/>
                </a:solidFill>
              </a:rPr>
              <a:t>Ниво на ризик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24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b="1" dirty="0" smtClean="0">
                <a:solidFill>
                  <a:srgbClr val="FF0000"/>
                </a:solidFill>
              </a:rPr>
              <a:t>ФАКТОРИ НА РИЗИК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Дејност на клиентот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Репутација </a:t>
            </a:r>
            <a:r>
              <a:rPr lang="ru-RU" sz="2800" dirty="0">
                <a:solidFill>
                  <a:srgbClr val="FF0000"/>
                </a:solidFill>
              </a:rPr>
              <a:t>на </a:t>
            </a:r>
            <a:r>
              <a:rPr lang="ru-RU" sz="2800" dirty="0" smtClean="0">
                <a:solidFill>
                  <a:srgbClr val="FF0000"/>
                </a:solidFill>
              </a:rPr>
              <a:t>клиентот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Однесување </a:t>
            </a:r>
            <a:r>
              <a:rPr lang="ru-RU" sz="2800" dirty="0">
                <a:solidFill>
                  <a:srgbClr val="FF0000"/>
                </a:solidFill>
              </a:rPr>
              <a:t>на клиентот </a:t>
            </a:r>
            <a:r>
              <a:rPr lang="ru-RU" sz="2800" dirty="0" smtClean="0">
                <a:solidFill>
                  <a:srgbClr val="FF0000"/>
                </a:solidFill>
              </a:rPr>
              <a:t>(алерти)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Земја на клиентот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Износ </a:t>
            </a:r>
            <a:r>
              <a:rPr lang="ru-RU" sz="2800" dirty="0">
                <a:solidFill>
                  <a:srgbClr val="FF0000"/>
                </a:solidFill>
              </a:rPr>
              <a:t>на </a:t>
            </a:r>
            <a:r>
              <a:rPr lang="ru-RU" sz="2800" dirty="0" smtClean="0">
                <a:solidFill>
                  <a:srgbClr val="FF0000"/>
                </a:solidFill>
              </a:rPr>
              <a:t>трансакции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Канали на дистрибуција</a:t>
            </a:r>
          </a:p>
          <a:p>
            <a:pPr algn="just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02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b="1" dirty="0" smtClean="0">
                <a:solidFill>
                  <a:srgbClr val="FF0000"/>
                </a:solidFill>
              </a:rPr>
              <a:t>ЕЛЕМЕНТИ НА РИЗИК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k-MK" sz="2800" dirty="0" smtClean="0">
                <a:solidFill>
                  <a:srgbClr val="FF0000"/>
                </a:solidFill>
              </a:rPr>
              <a:t>Носители на јавни функции</a:t>
            </a:r>
          </a:p>
          <a:p>
            <a:r>
              <a:rPr lang="mk-MK" sz="2800" dirty="0" smtClean="0">
                <a:solidFill>
                  <a:srgbClr val="FF0000"/>
                </a:solidFill>
              </a:rPr>
              <a:t>Нерезиденти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Лично </a:t>
            </a:r>
            <a:r>
              <a:rPr lang="ru-RU" sz="2800" dirty="0">
                <a:solidFill>
                  <a:srgbClr val="FF0000"/>
                </a:solidFill>
              </a:rPr>
              <a:t>присуство или извршување на трансакции преку ополномоштено </a:t>
            </a:r>
            <a:r>
              <a:rPr lang="ru-RU" sz="2800" dirty="0" smtClean="0">
                <a:solidFill>
                  <a:srgbClr val="FF0000"/>
                </a:solidFill>
              </a:rPr>
              <a:t>лице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Трансакции коишто вклучуваат клиенти кои се наоѓаат на листите на санкции</a:t>
            </a:r>
          </a:p>
          <a:p>
            <a:pPr marL="0" indent="0" algn="just">
              <a:buNone/>
            </a:pPr>
            <a:endParaRPr lang="ru-RU" sz="2800" dirty="0" smtClean="0">
              <a:solidFill>
                <a:srgbClr val="FF0000"/>
              </a:solidFill>
            </a:endParaRPr>
          </a:p>
          <a:p>
            <a:pPr algn="just"/>
            <a:endParaRPr lang="ru-RU" sz="2800" dirty="0">
              <a:solidFill>
                <a:srgbClr val="FF0000"/>
              </a:solidFill>
            </a:endParaRPr>
          </a:p>
          <a:p>
            <a:endParaRPr lang="mk-MK" sz="2800" dirty="0" smtClean="0">
              <a:solidFill>
                <a:srgbClr val="FF0000"/>
              </a:solidFill>
            </a:endParaRPr>
          </a:p>
          <a:p>
            <a:endParaRPr lang="mk-MK" sz="2800" dirty="0" smtClean="0">
              <a:solidFill>
                <a:srgbClr val="FF0000"/>
              </a:solidFill>
            </a:endParaRPr>
          </a:p>
          <a:p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85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200" b="1" dirty="0" smtClean="0">
                <a:solidFill>
                  <a:srgbClr val="FF0000"/>
                </a:solidFill>
              </a:rPr>
              <a:t>РАНЛИВОСТ НА СУБЈЕКТОТ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k-MK" sz="2800" dirty="0" smtClean="0">
                <a:solidFill>
                  <a:srgbClr val="FF0000"/>
                </a:solidFill>
              </a:rPr>
              <a:t>Интерни акти</a:t>
            </a:r>
          </a:p>
          <a:p>
            <a:r>
              <a:rPr lang="mk-MK" sz="2800" dirty="0" smtClean="0">
                <a:solidFill>
                  <a:srgbClr val="FF0000"/>
                </a:solidFill>
              </a:rPr>
              <a:t>Активности на овластеното лице за СППФТ</a:t>
            </a:r>
          </a:p>
          <a:p>
            <a:pPr algn="just"/>
            <a:r>
              <a:rPr lang="mk-MK" sz="2800" dirty="0" smtClean="0">
                <a:solidFill>
                  <a:srgbClr val="FF0000"/>
                </a:solidFill>
              </a:rPr>
              <a:t>Засилена анализа (НЈФ, лица со живеалиште во високо ризични земји</a:t>
            </a:r>
            <a:r>
              <a:rPr lang="mk-MK" sz="2800" smtClean="0">
                <a:solidFill>
                  <a:srgbClr val="FF0000"/>
                </a:solidFill>
              </a:rPr>
              <a:t>, лица </a:t>
            </a:r>
            <a:r>
              <a:rPr lang="mk-MK" sz="2800" dirty="0" smtClean="0">
                <a:solidFill>
                  <a:srgbClr val="FF0000"/>
                </a:solidFill>
              </a:rPr>
              <a:t>на листи на санкции)</a:t>
            </a:r>
          </a:p>
          <a:p>
            <a:pPr algn="just"/>
            <a:r>
              <a:rPr lang="mk-MK" sz="2800" dirty="0" smtClean="0">
                <a:solidFill>
                  <a:srgbClr val="FF0000"/>
                </a:solidFill>
              </a:rPr>
              <a:t>Обука на вработените</a:t>
            </a:r>
          </a:p>
          <a:p>
            <a:pPr algn="just"/>
            <a:r>
              <a:rPr lang="mk-MK" sz="2800" dirty="0" smtClean="0">
                <a:solidFill>
                  <a:srgbClr val="FF0000"/>
                </a:solidFill>
              </a:rPr>
              <a:t>Внатрешна контрола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4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200" b="1" dirty="0" smtClean="0">
                <a:solidFill>
                  <a:srgbClr val="FF0000"/>
                </a:solidFill>
              </a:rPr>
              <a:t>НИВО НА РИЗИК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mk-MK" dirty="0" smtClean="0">
                <a:solidFill>
                  <a:srgbClr val="FF0000"/>
                </a:solidFill>
              </a:rPr>
              <a:t>Ризикот се дефинира како однос помеѓу заканите (фактори и елементи на ризик) и ранливоста на субјектот</a:t>
            </a:r>
          </a:p>
          <a:p>
            <a:pPr algn="just"/>
            <a:r>
              <a:rPr lang="mk-MK" dirty="0" smtClean="0">
                <a:solidFill>
                  <a:srgbClr val="FF0000"/>
                </a:solidFill>
              </a:rPr>
              <a:t>Инхерентен ризик</a:t>
            </a:r>
          </a:p>
          <a:p>
            <a:pPr algn="just"/>
            <a:r>
              <a:rPr lang="mk-MK" dirty="0" smtClean="0">
                <a:solidFill>
                  <a:srgbClr val="FF0000"/>
                </a:solidFill>
              </a:rPr>
              <a:t>Резидуален (агрегатен) ризик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72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200" b="1" dirty="0" smtClean="0">
                <a:solidFill>
                  <a:srgbClr val="FF0000"/>
                </a:solidFill>
              </a:rPr>
              <a:t>МЕРКИ И ДЕЈСТВИЈА ЗА СППФТ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mk-MK" sz="2800" dirty="0" smtClean="0">
                <a:solidFill>
                  <a:srgbClr val="FF0000"/>
                </a:solidFill>
              </a:rPr>
              <a:t>Интерни акти</a:t>
            </a:r>
          </a:p>
          <a:p>
            <a:pPr algn="just"/>
            <a:r>
              <a:rPr lang="mk-MK" sz="2800" dirty="0" smtClean="0">
                <a:solidFill>
                  <a:srgbClr val="FF0000"/>
                </a:solidFill>
              </a:rPr>
              <a:t>Матрица за проценка на ризикот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Структура </a:t>
            </a:r>
            <a:r>
              <a:rPr lang="ru-RU" sz="2800" dirty="0">
                <a:solidFill>
                  <a:srgbClr val="FF0000"/>
                </a:solidFill>
              </a:rPr>
              <a:t>на клиенти според нивниот ризичен профил </a:t>
            </a:r>
            <a:r>
              <a:rPr lang="ru-RU" sz="2800" dirty="0" smtClean="0">
                <a:solidFill>
                  <a:srgbClr val="FF0000"/>
                </a:solidFill>
              </a:rPr>
              <a:t>(</a:t>
            </a:r>
            <a:r>
              <a:rPr lang="ru-RU" sz="2800" dirty="0">
                <a:solidFill>
                  <a:srgbClr val="FF0000"/>
                </a:solidFill>
              </a:rPr>
              <a:t>број на клиенти, резидентен статус и ризичен профил на клиентите</a:t>
            </a:r>
            <a:r>
              <a:rPr lang="ru-RU" sz="2800" dirty="0" smtClean="0">
                <a:solidFill>
                  <a:srgbClr val="FF0000"/>
                </a:solidFill>
              </a:rPr>
              <a:t>)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Носители на јавни функции</a:t>
            </a:r>
            <a:endParaRPr lang="mk-MK" sz="2800" dirty="0" smtClean="0">
              <a:solidFill>
                <a:srgbClr val="FF0000"/>
              </a:solidFill>
            </a:endParaRPr>
          </a:p>
          <a:p>
            <a:pPr algn="just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63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МЕРКИ И ДЕЈСТВИЈА ЗА </a:t>
            </a:r>
            <a:r>
              <a:rPr lang="ru-RU" sz="3200" b="1" dirty="0">
                <a:solidFill>
                  <a:srgbClr val="FF0000"/>
                </a:solidFill>
              </a:rPr>
              <a:t>СППФТ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k-MK" sz="2800" dirty="0" smtClean="0">
                <a:solidFill>
                  <a:srgbClr val="FF0000"/>
                </a:solidFill>
              </a:rPr>
              <a:t>Анализа на клиентите</a:t>
            </a:r>
          </a:p>
          <a:p>
            <a:r>
              <a:rPr lang="mk-MK" sz="2800" dirty="0" smtClean="0">
                <a:solidFill>
                  <a:srgbClr val="FF0000"/>
                </a:solidFill>
              </a:rPr>
              <a:t>Извештаи </a:t>
            </a:r>
            <a:r>
              <a:rPr lang="mk-MK" sz="2800" dirty="0">
                <a:solidFill>
                  <a:srgbClr val="FF0000"/>
                </a:solidFill>
              </a:rPr>
              <a:t>за сомнителни трансакции </a:t>
            </a:r>
            <a:endParaRPr lang="mk-MK" sz="2800" dirty="0" smtClean="0">
              <a:solidFill>
                <a:srgbClr val="FF0000"/>
              </a:solidFill>
            </a:endParaRP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Клиенти </a:t>
            </a:r>
            <a:r>
              <a:rPr lang="ru-RU" sz="2800" dirty="0">
                <a:solidFill>
                  <a:srgbClr val="FF0000"/>
                </a:solidFill>
              </a:rPr>
              <a:t>за </a:t>
            </a:r>
            <a:r>
              <a:rPr lang="ru-RU" sz="2800" dirty="0" smtClean="0">
                <a:solidFill>
                  <a:srgbClr val="FF0000"/>
                </a:solidFill>
              </a:rPr>
              <a:t>коишто е извршена </a:t>
            </a:r>
            <a:r>
              <a:rPr lang="ru-RU" sz="2800" dirty="0">
                <a:solidFill>
                  <a:srgbClr val="FF0000"/>
                </a:solidFill>
              </a:rPr>
              <a:t>анализа и </a:t>
            </a:r>
            <a:r>
              <a:rPr lang="ru-RU" sz="2800" dirty="0" smtClean="0">
                <a:solidFill>
                  <a:srgbClr val="FF0000"/>
                </a:solidFill>
              </a:rPr>
              <a:t>е утврдено </a:t>
            </a:r>
            <a:r>
              <a:rPr lang="ru-RU" sz="2800" dirty="0">
                <a:solidFill>
                  <a:srgbClr val="FF0000"/>
                </a:solidFill>
              </a:rPr>
              <a:t>дека не постојат основани сомневања </a:t>
            </a:r>
            <a:r>
              <a:rPr lang="ru-RU" sz="2800" dirty="0" smtClean="0">
                <a:solidFill>
                  <a:srgbClr val="FF0000"/>
                </a:solidFill>
              </a:rPr>
              <a:t>за ПП/ФТ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Појава на алерти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Одбиени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mk-MK" sz="2800" dirty="0" smtClean="0">
                <a:solidFill>
                  <a:srgbClr val="FF0000"/>
                </a:solidFill>
              </a:rPr>
              <a:t>трансакции</a:t>
            </a:r>
            <a:endParaRPr lang="ru-RU" sz="2800" dirty="0" smtClean="0">
              <a:solidFill>
                <a:srgbClr val="FF0000"/>
              </a:solidFill>
            </a:endParaRP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Листи на санкции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31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8120688"/>
              </p:ext>
            </p:extLst>
          </p:nvPr>
        </p:nvGraphicFramePr>
        <p:xfrm>
          <a:off x="323528" y="1274885"/>
          <a:ext cx="8640960" cy="5106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1403648" y="87987"/>
            <a:ext cx="67687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k-MK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Новини во Одлуката за менувачките работи</a:t>
            </a:r>
            <a:endParaRPr lang="en-US" sz="3200" b="1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634906" y="3540074"/>
            <a:ext cx="28803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7270857" y="4621830"/>
            <a:ext cx="508065" cy="245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350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35F9C3D34CFA0468C1488CD78265F3B" ma:contentTypeVersion="0" ma:contentTypeDescription="Создадете нов документ." ma:contentTypeScope="" ma:versionID="6c81f69e779d8a15cae1c0428226c28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a09a6a1a2bc6b7ad80e57be2ac7078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одржина"/>
        <xsd:element ref="dc:title" minOccurs="0" maxOccurs="1" ma:index="4" ma:displayName="Наслов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2BC2E4F-161A-4CAC-B0C7-D1D2DDD73F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F2389B-9A87-43FD-A17F-B84F90C52F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4ADFCAB-8293-4CAA-8A0C-313EF12988A0}">
  <ds:schemaRefs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НБРМ_презентација_МК_ANG_dark_blue (1)</Template>
  <TotalTime>511</TotalTime>
  <Words>851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Times New Roman</vt:lpstr>
      <vt:lpstr>Office Theme</vt:lpstr>
      <vt:lpstr>ПРОЦЕНКА НА РИЗИКОТ ОД ПП/ФТ И ПРЕЗЕМАЊЕ НА МЕРКИ И ДЕЈСТВИЈА ЗА СППФТ ОД СТРАНА НА ОВЛАСТЕНИТЕ МЕНУВАЧИ</vt:lpstr>
      <vt:lpstr>ПРОЦЕНКА НА РИЗИК</vt:lpstr>
      <vt:lpstr>ФАКТОРИ НА РИЗИК</vt:lpstr>
      <vt:lpstr>ЕЛЕМЕНТИ НА РИЗИК</vt:lpstr>
      <vt:lpstr>РАНЛИВОСТ НА СУБЈЕКТОТ</vt:lpstr>
      <vt:lpstr>НИВО НА РИЗИК</vt:lpstr>
      <vt:lpstr>МЕРКИ И ДЕЈСТВИЈА ЗА СППФТ</vt:lpstr>
      <vt:lpstr>МЕРКИ И ДЕЈСТВИЈА ЗА СППФТ</vt:lpstr>
      <vt:lpstr>PowerPoint Presentation</vt:lpstr>
      <vt:lpstr> Потребни документи за прелиценцирање на одговорното лице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Goce Trajkovski</dc:creator>
  <cp:lastModifiedBy>Milena Najdova</cp:lastModifiedBy>
  <cp:revision>96</cp:revision>
  <dcterms:created xsi:type="dcterms:W3CDTF">2020-01-20T14:48:44Z</dcterms:created>
  <dcterms:modified xsi:type="dcterms:W3CDTF">2023-11-22T14:50:44Z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0x010100635F9C3D34CFA0468C1488CD78265F3B</vt:lpwstr>
  </property>
</Properties>
</file>